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96" r:id="rId2"/>
    <p:sldId id="666" r:id="rId3"/>
    <p:sldId id="678" r:id="rId4"/>
    <p:sldId id="722" r:id="rId5"/>
    <p:sldId id="723" r:id="rId6"/>
    <p:sldId id="724" r:id="rId7"/>
    <p:sldId id="728" r:id="rId8"/>
    <p:sldId id="729" r:id="rId9"/>
    <p:sldId id="730" r:id="rId10"/>
    <p:sldId id="725" r:id="rId11"/>
    <p:sldId id="731" r:id="rId12"/>
    <p:sldId id="732" r:id="rId13"/>
    <p:sldId id="716" r:id="rId14"/>
    <p:sldId id="717" r:id="rId15"/>
    <p:sldId id="719" r:id="rId16"/>
    <p:sldId id="718" r:id="rId17"/>
    <p:sldId id="720" r:id="rId18"/>
    <p:sldId id="721" r:id="rId19"/>
    <p:sldId id="733" r:id="rId20"/>
    <p:sldId id="726" r:id="rId21"/>
    <p:sldId id="734" r:id="rId22"/>
    <p:sldId id="727" r:id="rId23"/>
    <p:sldId id="735" r:id="rId24"/>
    <p:sldId id="736" r:id="rId25"/>
    <p:sldId id="737" r:id="rId26"/>
    <p:sldId id="740" r:id="rId27"/>
    <p:sldId id="741" r:id="rId28"/>
    <p:sldId id="739" r:id="rId29"/>
    <p:sldId id="738" r:id="rId30"/>
    <p:sldId id="742" r:id="rId31"/>
    <p:sldId id="743" r:id="rId32"/>
    <p:sldId id="744" r:id="rId33"/>
    <p:sldId id="711" r:id="rId34"/>
    <p:sldId id="712" r:id="rId35"/>
    <p:sldId id="713" r:id="rId36"/>
    <p:sldId id="745" r:id="rId37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an Neilson" initials="AN" lastIdx="5" clrIdx="0"/>
  <p:cmAuthor id="2" name="Allan Neilson" initials="AN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5178"/>
    <a:srgbClr val="6E8F52"/>
    <a:srgbClr val="025DB2"/>
    <a:srgbClr val="007E5F"/>
    <a:srgbClr val="005D9B"/>
    <a:srgbClr val="11AD4F"/>
    <a:srgbClr val="FFCA05"/>
    <a:srgbClr val="91B8DC"/>
    <a:srgbClr val="3FAE49"/>
    <a:srgbClr val="276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989" autoAdjust="0"/>
    <p:restoredTop sz="94830"/>
  </p:normalViewPr>
  <p:slideViewPr>
    <p:cSldViewPr snapToGrid="0" snapToObjects="1">
      <p:cViewPr varScale="1">
        <p:scale>
          <a:sx n="86" d="100"/>
          <a:sy n="86" d="100"/>
        </p:scale>
        <p:origin x="224" y="8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190D8-E924-FC4F-A4B7-F9B6325E6E78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60486-F937-F24C-B6A9-23CE986549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33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DF5F8-D676-8E4E-BE20-6130F5411D0F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9288A-0C68-AA4B-8EDB-67B8E213B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00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17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12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030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0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81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72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8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95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2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0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3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5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238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49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15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86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50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05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78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702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62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2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127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612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072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48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22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754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8202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5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1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39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6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28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69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9288A-0C68-AA4B-8EDB-67B8E213B75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1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77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7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0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93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9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06F6D-4E41-1E49-9258-0A3DDCD8E89C}" type="datetimeFigureOut">
              <a:rPr lang="en-US" smtClean="0"/>
              <a:t>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E4FAD-6436-3048-892A-D7145D5BAE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4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svg"/><Relationship Id="rId3" Type="http://schemas.openxmlformats.org/officeDocument/2006/relationships/image" Target="../media/image1.jp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svg"/><Relationship Id="rId3" Type="http://schemas.openxmlformats.org/officeDocument/2006/relationships/image" Target="../media/image1.jp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1F7A42-CA43-8D4A-8049-241FEA1B41FB}"/>
              </a:ext>
            </a:extLst>
          </p:cNvPr>
          <p:cNvSpPr txBox="1"/>
          <p:nvPr/>
        </p:nvSpPr>
        <p:spPr>
          <a:xfrm>
            <a:off x="778733" y="3684417"/>
            <a:ext cx="71824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NORTH WESTSIDE GOVERNANCE &amp; SERVICES STUDY</a:t>
            </a:r>
          </a:p>
          <a:p>
            <a:r>
              <a:rPr lang="en-US" b="1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COMMUNITY OPEN HOUSE</a:t>
            </a: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Thursday, July 7,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FE3A4-645D-3034-0DB0-6D274C3B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4" y="5829673"/>
            <a:ext cx="1161137" cy="70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DEEF6E-B785-9749-7E5D-B869EF699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2" b="26515"/>
          <a:stretch/>
        </p:blipFill>
        <p:spPr>
          <a:xfrm>
            <a:off x="0" y="1"/>
            <a:ext cx="12192000" cy="55332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C60E65-1E00-1484-DA4C-E4F73F774D64}"/>
              </a:ext>
            </a:extLst>
          </p:cNvPr>
          <p:cNvSpPr txBox="1"/>
          <p:nvPr/>
        </p:nvSpPr>
        <p:spPr>
          <a:xfrm>
            <a:off x="1746738" y="5829673"/>
            <a:ext cx="40913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venir Next Condensed Medium" panose="020B0506020202020204" pitchFamily="34" charset="0"/>
              </a:rPr>
              <a:t>Columbia Shuswap Regional District</a:t>
            </a:r>
          </a:p>
          <a:p>
            <a:r>
              <a:rPr lang="en-CA" sz="1400" dirty="0">
                <a:latin typeface="Avenir Next Condensed Medium" panose="020B0506020202020204" pitchFamily="34" charset="0"/>
              </a:rPr>
              <a:t>ELECTORAL AREA F ISSUES IDENTIFICATION STUDY</a:t>
            </a:r>
          </a:p>
          <a:p>
            <a:pPr>
              <a:spcBef>
                <a:spcPts val="600"/>
              </a:spcBef>
            </a:pPr>
            <a:r>
              <a:rPr lang="en-CA" sz="1200" dirty="0">
                <a:latin typeface="Avenir Next Condensed Medium" panose="020B0506020202020204" pitchFamily="34" charset="0"/>
              </a:rPr>
              <a:t>January 20, 2024</a:t>
            </a:r>
          </a:p>
        </p:txBody>
      </p:sp>
    </p:spTree>
    <p:extLst>
      <p:ext uri="{BB962C8B-B14F-4D97-AF65-F5344CB8AC3E}">
        <p14:creationId xmlns:p14="http://schemas.microsoft.com/office/powerpoint/2010/main" val="347732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9248" y="2777276"/>
            <a:ext cx="622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Regional Districts exist to provide services in response to the needs of their members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LOCAL SERVICES</a:t>
            </a:r>
          </a:p>
        </p:txBody>
      </p:sp>
      <p:pic>
        <p:nvPicPr>
          <p:cNvPr id="5122" name="Picture 2" descr="Live">
            <a:extLst>
              <a:ext uri="{FF2B5EF4-FFF2-40B4-BE49-F238E27FC236}">
                <a16:creationId xmlns:a16="http://schemas.microsoft.com/office/drawing/2014/main" id="{B751C919-E8AF-8D3A-B864-71346864F1E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r="24344"/>
          <a:stretch/>
        </p:blipFill>
        <p:spPr bwMode="auto">
          <a:xfrm>
            <a:off x="7996328" y="0"/>
            <a:ext cx="4195672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FDC96-8D1E-DAC5-EC57-ACCFCF5E8A15}"/>
              </a:ext>
            </a:extLst>
          </p:cNvPr>
          <p:cNvSpPr txBox="1"/>
          <p:nvPr/>
        </p:nvSpPr>
        <p:spPr>
          <a:xfrm>
            <a:off x="2609963" y="3652508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services to electoral areas (14 to Area 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C507C-40E2-AB52-CE0A-C6DA70962167}"/>
              </a:ext>
            </a:extLst>
          </p:cNvPr>
          <p:cNvSpPr txBox="1"/>
          <p:nvPr/>
        </p:nvSpPr>
        <p:spPr>
          <a:xfrm>
            <a:off x="2609963" y="4067740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region-wide services (4 in CSRD)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6FDB2-42DE-71F2-4CC1-0750F9C799EC}"/>
              </a:ext>
            </a:extLst>
          </p:cNvPr>
          <p:cNvSpPr txBox="1"/>
          <p:nvPr/>
        </p:nvSpPr>
        <p:spPr>
          <a:xfrm>
            <a:off x="2609963" y="4482972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sub-regional services (19 that include Area F)</a:t>
            </a:r>
          </a:p>
        </p:txBody>
      </p:sp>
    </p:spTree>
    <p:extLst>
      <p:ext uri="{BB962C8B-B14F-4D97-AF65-F5344CB8AC3E}">
        <p14:creationId xmlns:p14="http://schemas.microsoft.com/office/powerpoint/2010/main" val="11577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9248" y="2777276"/>
            <a:ext cx="622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Province of British Columbia also provides some local services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LOCAL SERVICES</a:t>
            </a:r>
          </a:p>
        </p:txBody>
      </p:sp>
      <p:pic>
        <p:nvPicPr>
          <p:cNvPr id="5122" name="Picture 2" descr="Live">
            <a:extLst>
              <a:ext uri="{FF2B5EF4-FFF2-40B4-BE49-F238E27FC236}">
                <a16:creationId xmlns:a16="http://schemas.microsoft.com/office/drawing/2014/main" id="{B751C919-E8AF-8D3A-B864-71346864F1E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r="24344"/>
          <a:stretch/>
        </p:blipFill>
        <p:spPr bwMode="auto">
          <a:xfrm>
            <a:off x="7996328" y="0"/>
            <a:ext cx="4195672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FDC96-8D1E-DAC5-EC57-ACCFCF5E8A15}"/>
              </a:ext>
            </a:extLst>
          </p:cNvPr>
          <p:cNvSpPr txBox="1"/>
          <p:nvPr/>
        </p:nvSpPr>
        <p:spPr>
          <a:xfrm>
            <a:off x="2609963" y="3652508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roads and subdivision approval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C507C-40E2-AB52-CE0A-C6DA70962167}"/>
              </a:ext>
            </a:extLst>
          </p:cNvPr>
          <p:cNvSpPr txBox="1"/>
          <p:nvPr/>
        </p:nvSpPr>
        <p:spPr>
          <a:xfrm>
            <a:off x="2609963" y="4067740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policing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6FDB2-42DE-71F2-4CC1-0750F9C799EC}"/>
              </a:ext>
            </a:extLst>
          </p:cNvPr>
          <p:cNvSpPr txBox="1"/>
          <p:nvPr/>
        </p:nvSpPr>
        <p:spPr>
          <a:xfrm>
            <a:off x="2609963" y="4482972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provincial parks and recreation sites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31902-0F83-8278-552F-CF6ECA3E945D}"/>
              </a:ext>
            </a:extLst>
          </p:cNvPr>
          <p:cNvSpPr txBox="1"/>
          <p:nvPr/>
        </p:nvSpPr>
        <p:spPr>
          <a:xfrm>
            <a:off x="2609963" y="4898204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ambulance, education, health care</a:t>
            </a:r>
          </a:p>
        </p:txBody>
      </p:sp>
    </p:spTree>
    <p:extLst>
      <p:ext uri="{BB962C8B-B14F-4D97-AF65-F5344CB8AC3E}">
        <p14:creationId xmlns:p14="http://schemas.microsoft.com/office/powerpoint/2010/main" val="263598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9248" y="277727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Private services exist, too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LOCAL SERVICES</a:t>
            </a:r>
          </a:p>
        </p:txBody>
      </p:sp>
      <p:pic>
        <p:nvPicPr>
          <p:cNvPr id="5122" name="Picture 2" descr="Live">
            <a:extLst>
              <a:ext uri="{FF2B5EF4-FFF2-40B4-BE49-F238E27FC236}">
                <a16:creationId xmlns:a16="http://schemas.microsoft.com/office/drawing/2014/main" id="{B751C919-E8AF-8D3A-B864-71346864F1E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r="24344"/>
          <a:stretch/>
        </p:blipFill>
        <p:spPr bwMode="auto">
          <a:xfrm>
            <a:off x="7996328" y="0"/>
            <a:ext cx="4195672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FDC96-8D1E-DAC5-EC57-ACCFCF5E8A15}"/>
              </a:ext>
            </a:extLst>
          </p:cNvPr>
          <p:cNvSpPr txBox="1"/>
          <p:nvPr/>
        </p:nvSpPr>
        <p:spPr>
          <a:xfrm>
            <a:off x="2609963" y="3282392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50 private water systems</a:t>
            </a:r>
          </a:p>
        </p:txBody>
      </p:sp>
    </p:spTree>
    <p:extLst>
      <p:ext uri="{BB962C8B-B14F-4D97-AF65-F5344CB8AC3E}">
        <p14:creationId xmlns:p14="http://schemas.microsoft.com/office/powerpoint/2010/main" val="345889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4876796" y="616139"/>
            <a:ext cx="2520000" cy="2520000"/>
          </a:xfrm>
          <a:prstGeom prst="ellipse">
            <a:avLst/>
          </a:prstGeom>
          <a:solidFill>
            <a:srgbClr val="1C517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478246" y="2978338"/>
            <a:ext cx="2520000" cy="25200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6275346" y="2978338"/>
            <a:ext cx="2520000" cy="2520000"/>
          </a:xfrm>
          <a:prstGeom prst="ellipse">
            <a:avLst/>
          </a:prstGeom>
          <a:solidFill>
            <a:srgbClr val="6E8F5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E9B6E-D34B-403A-0339-29664BB07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5064625" y="664802"/>
            <a:ext cx="1620000" cy="1620000"/>
          </a:xfrm>
          <a:prstGeom prst="ellipse">
            <a:avLst/>
          </a:prstGeom>
          <a:solidFill>
            <a:srgbClr val="025DB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187521" y="2416139"/>
            <a:ext cx="2160000" cy="2160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5615584" y="2416139"/>
            <a:ext cx="3240000" cy="3240000"/>
          </a:xfrm>
          <a:prstGeom prst="ellipse">
            <a:avLst/>
          </a:prstGeom>
          <a:solidFill>
            <a:srgbClr val="007E5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8D71A-E409-8246-DEBC-92AF423A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584" y="5842414"/>
            <a:ext cx="2844800" cy="59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EBC39-C3C5-D65F-2792-A56C76AC4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4876796" y="616139"/>
            <a:ext cx="1440000" cy="1440000"/>
          </a:xfrm>
          <a:prstGeom prst="ellipse">
            <a:avLst/>
          </a:prstGeom>
          <a:solidFill>
            <a:srgbClr val="11AD4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347600" y="2222009"/>
            <a:ext cx="3600000" cy="3600000"/>
          </a:xfrm>
          <a:prstGeom prst="ellipse">
            <a:avLst/>
          </a:prstGeom>
          <a:solidFill>
            <a:srgbClr val="FFCA0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7044401" y="2374802"/>
            <a:ext cx="2160000" cy="2160000"/>
          </a:xfrm>
          <a:prstGeom prst="ellipse">
            <a:avLst/>
          </a:prstGeom>
          <a:solidFill>
            <a:srgbClr val="005D9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26" name="Picture 2" descr="RDKB - Regional District of Kootenay Boundary">
            <a:extLst>
              <a:ext uri="{FF2B5EF4-FFF2-40B4-BE49-F238E27FC236}">
                <a16:creationId xmlns:a16="http://schemas.microsoft.com/office/drawing/2014/main" id="{7167C8A8-7EEC-269B-0EBA-BC4324AE2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276" y="5352109"/>
            <a:ext cx="1216212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E875B-811B-96A5-5011-0F897B560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4352192" y="658283"/>
            <a:ext cx="4500000" cy="4500000"/>
          </a:xfrm>
          <a:prstGeom prst="ellipse">
            <a:avLst/>
          </a:prstGeom>
          <a:solidFill>
            <a:srgbClr val="276BA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433657" y="3878447"/>
            <a:ext cx="900000" cy="900000"/>
          </a:xfrm>
          <a:prstGeom prst="ellipse">
            <a:avLst/>
          </a:prstGeom>
          <a:solidFill>
            <a:srgbClr val="3FAE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CA" sz="9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6761356" y="5299717"/>
            <a:ext cx="900000" cy="900000"/>
          </a:xfrm>
          <a:prstGeom prst="ellipse">
            <a:avLst/>
          </a:prstGeom>
          <a:solidFill>
            <a:srgbClr val="91B8D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6F70F-F0FD-D742-8131-271C1A791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8" t="16163" r="11332" b="26867"/>
          <a:stretch/>
        </p:blipFill>
        <p:spPr>
          <a:xfrm>
            <a:off x="8579835" y="5874135"/>
            <a:ext cx="3352801" cy="651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7C8A0-6DFA-AB6B-3214-0BD158E1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5376000" y="439718"/>
            <a:ext cx="1440000" cy="1440000"/>
          </a:xfrm>
          <a:prstGeom prst="ellipse">
            <a:avLst/>
          </a:prstGeom>
          <a:solidFill>
            <a:srgbClr val="47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157729" y="1757242"/>
            <a:ext cx="1980000" cy="1980000"/>
          </a:xfrm>
          <a:prstGeom prst="ellipse">
            <a:avLst/>
          </a:prstGeom>
          <a:solidFill>
            <a:srgbClr val="01ACE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4978847" y="2035421"/>
            <a:ext cx="3960000" cy="3960000"/>
          </a:xfrm>
          <a:prstGeom prst="ellipse">
            <a:avLst/>
          </a:prstGeom>
          <a:solidFill>
            <a:srgbClr val="27A34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7280BBB-3952-1EC3-DD29-17BCCAC1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34" y="5120015"/>
            <a:ext cx="1444039" cy="112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2D1C73-D2CF-F82B-8436-E5ABF715E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4415465" y="536106"/>
            <a:ext cx="3960000" cy="3960000"/>
          </a:xfrm>
          <a:prstGeom prst="ellipse">
            <a:avLst/>
          </a:prstGeom>
          <a:solidFill>
            <a:srgbClr val="472783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436796" y="3738348"/>
            <a:ext cx="1620000" cy="1620000"/>
          </a:xfrm>
          <a:prstGeom prst="ellipse">
            <a:avLst/>
          </a:prstGeom>
          <a:solidFill>
            <a:srgbClr val="01ACE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6410877" y="4540496"/>
            <a:ext cx="1620000" cy="1620000"/>
          </a:xfrm>
          <a:prstGeom prst="ellipse">
            <a:avLst/>
          </a:prstGeom>
          <a:solidFill>
            <a:srgbClr val="27A34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C7280BBB-3952-1EC3-DD29-17BCCAC1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134" y="5120015"/>
            <a:ext cx="1444039" cy="112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2C132-8604-827D-8591-2588F4528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774371-B6F7-73D3-3931-E13C12F353A5}"/>
              </a:ext>
            </a:extLst>
          </p:cNvPr>
          <p:cNvSpPr>
            <a:spLocks noChangeAspect="1"/>
          </p:cNvSpPr>
          <p:nvPr/>
        </p:nvSpPr>
        <p:spPr>
          <a:xfrm>
            <a:off x="4876796" y="616139"/>
            <a:ext cx="1440000" cy="1440000"/>
          </a:xfrm>
          <a:prstGeom prst="ellipse">
            <a:avLst/>
          </a:prstGeom>
          <a:solidFill>
            <a:srgbClr val="1C517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REGIONAL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92090-2D17-45D3-E85F-13C72076BC6A}"/>
              </a:ext>
            </a:extLst>
          </p:cNvPr>
          <p:cNvSpPr>
            <a:spLocks noChangeAspect="1"/>
          </p:cNvSpPr>
          <p:nvPr/>
        </p:nvSpPr>
        <p:spPr>
          <a:xfrm>
            <a:off x="3347600" y="2764971"/>
            <a:ext cx="3057038" cy="30570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SUB-REGIONAL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774951-9B68-DFD8-DECA-1C5835D2948B}"/>
              </a:ext>
            </a:extLst>
          </p:cNvPr>
          <p:cNvSpPr>
            <a:spLocks noChangeAspect="1"/>
          </p:cNvSpPr>
          <p:nvPr/>
        </p:nvSpPr>
        <p:spPr>
          <a:xfrm>
            <a:off x="6706373" y="2374801"/>
            <a:ext cx="2458455" cy="2458455"/>
          </a:xfrm>
          <a:prstGeom prst="ellipse">
            <a:avLst/>
          </a:prstGeom>
          <a:solidFill>
            <a:srgbClr val="6E8F5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FD8BF7-D067-6E2B-4009-CC44FFEA96C2}"/>
              </a:ext>
            </a:extLst>
          </p:cNvPr>
          <p:cNvSpPr/>
          <p:nvPr/>
        </p:nvSpPr>
        <p:spPr>
          <a:xfrm>
            <a:off x="2919458" y="284015"/>
            <a:ext cx="6434676" cy="6341574"/>
          </a:xfrm>
          <a:prstGeom prst="ellipse">
            <a:avLst/>
          </a:prstGeom>
          <a:noFill/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6E875B-811B-96A5-5011-0F897B560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973DE-A6A2-70AE-5F49-97619B79B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133" y="5246915"/>
            <a:ext cx="1424131" cy="86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8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WELCOME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FA14B-119E-A201-79BD-481206744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64005-5CFB-3C41-99D9-12F96020D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02" y="1137737"/>
            <a:ext cx="3852819" cy="49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C867F0-A971-7F3C-651F-E89885C6E4EA}"/>
              </a:ext>
            </a:extLst>
          </p:cNvPr>
          <p:cNvSpPr txBox="1"/>
          <p:nvPr/>
        </p:nvSpPr>
        <p:spPr>
          <a:xfrm>
            <a:off x="1549248" y="2777276"/>
            <a:ext cx="567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Electoral Area F Issues Identification 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AA06F-97AA-32C9-21D4-9F54ADA6B9BA}"/>
              </a:ext>
            </a:extLst>
          </p:cNvPr>
          <p:cNvSpPr txBox="1"/>
          <p:nvPr/>
        </p:nvSpPr>
        <p:spPr>
          <a:xfrm>
            <a:off x="1549248" y="322353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Government Today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5D97B-43DF-1941-B9C7-49F7A16A82A0}"/>
              </a:ext>
            </a:extLst>
          </p:cNvPr>
          <p:cNvSpPr txBox="1"/>
          <p:nvPr/>
        </p:nvSpPr>
        <p:spPr>
          <a:xfrm>
            <a:off x="1546278" y="411605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673A7A-F9B8-BE68-92A9-09A9DCF1EB79}"/>
              </a:ext>
            </a:extLst>
          </p:cNvPr>
          <p:cNvSpPr txBox="1"/>
          <p:nvPr/>
        </p:nvSpPr>
        <p:spPr>
          <a:xfrm>
            <a:off x="1546278" y="456231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Cost to Local Taxpayers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76B89-4573-FAC5-8F73-434D02C73292}"/>
              </a:ext>
            </a:extLst>
          </p:cNvPr>
          <p:cNvSpPr txBox="1"/>
          <p:nvPr/>
        </p:nvSpPr>
        <p:spPr>
          <a:xfrm>
            <a:off x="1546278" y="5008578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Next Steps in the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A404A-B27F-9616-5F50-BAF4EBF77BB5}"/>
              </a:ext>
            </a:extLst>
          </p:cNvPr>
          <p:cNvSpPr txBox="1"/>
          <p:nvPr/>
        </p:nvSpPr>
        <p:spPr>
          <a:xfrm>
            <a:off x="1546278" y="366979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Local Services Provided</a:t>
            </a:r>
          </a:p>
        </p:txBody>
      </p:sp>
    </p:spTree>
    <p:extLst>
      <p:ext uri="{BB962C8B-B14F-4D97-AF65-F5344CB8AC3E}">
        <p14:creationId xmlns:p14="http://schemas.microsoft.com/office/powerpoint/2010/main" val="13208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7170" name="Picture 2" descr="PHOTOS: A very cold Shuswap Lake">
            <a:extLst>
              <a:ext uri="{FF2B5EF4-FFF2-40B4-BE49-F238E27FC236}">
                <a16:creationId xmlns:a16="http://schemas.microsoft.com/office/drawing/2014/main" id="{C836A9E1-BBEE-65C9-F703-F6A431B01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2" r="19191"/>
          <a:stretch/>
        </p:blipFill>
        <p:spPr bwMode="auto">
          <a:xfrm>
            <a:off x="7998823" y="0"/>
            <a:ext cx="4193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BBC731-B3BD-BE22-684E-CF41B43A9A11}"/>
              </a:ext>
            </a:extLst>
          </p:cNvPr>
          <p:cNvSpPr txBox="1"/>
          <p:nvPr/>
        </p:nvSpPr>
        <p:spPr>
          <a:xfrm>
            <a:off x="1549248" y="2777276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Governance is all about decision-making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9C32DC-7715-3B2C-146E-6F869FACBE4D}"/>
              </a:ext>
            </a:extLst>
          </p:cNvPr>
          <p:cNvSpPr txBox="1"/>
          <p:nvPr/>
        </p:nvSpPr>
        <p:spPr>
          <a:xfrm>
            <a:off x="2609964" y="3315050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Who's involved in making them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48C0E-A585-29C8-61AD-879477A5EF27}"/>
              </a:ext>
            </a:extLst>
          </p:cNvPr>
          <p:cNvSpPr txBox="1"/>
          <p:nvPr/>
        </p:nvSpPr>
        <p:spPr>
          <a:xfrm>
            <a:off x="2618203" y="3702387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are they made</a:t>
            </a:r>
          </a:p>
        </p:txBody>
      </p:sp>
    </p:spTree>
    <p:extLst>
      <p:ext uri="{BB962C8B-B14F-4D97-AF65-F5344CB8AC3E}">
        <p14:creationId xmlns:p14="http://schemas.microsoft.com/office/powerpoint/2010/main" val="412257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7170" name="Picture 2" descr="PHOTOS: A very cold Shuswap Lake">
            <a:extLst>
              <a:ext uri="{FF2B5EF4-FFF2-40B4-BE49-F238E27FC236}">
                <a16:creationId xmlns:a16="http://schemas.microsoft.com/office/drawing/2014/main" id="{C836A9E1-BBEE-65C9-F703-F6A431B01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2" r="19191"/>
          <a:stretch/>
        </p:blipFill>
        <p:spPr bwMode="auto">
          <a:xfrm>
            <a:off x="7998823" y="0"/>
            <a:ext cx="4193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5A4671-D6C4-976C-3894-C43A731E50CC}"/>
              </a:ext>
            </a:extLst>
          </p:cNvPr>
          <p:cNvSpPr txBox="1"/>
          <p:nvPr/>
        </p:nvSpPr>
        <p:spPr>
          <a:xfrm>
            <a:off x="1549248" y="2777276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In plain terms, governance is about control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5CB39-E9F5-CB75-B6AF-F2739A0A4423}"/>
              </a:ext>
            </a:extLst>
          </p:cNvPr>
          <p:cNvSpPr txBox="1"/>
          <p:nvPr/>
        </p:nvSpPr>
        <p:spPr>
          <a:xfrm>
            <a:off x="2609964" y="3315050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is control shared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038AB-7D6E-3B46-E034-E0BECCB78EF6}"/>
              </a:ext>
            </a:extLst>
          </p:cNvPr>
          <p:cNvSpPr txBox="1"/>
          <p:nvPr/>
        </p:nvSpPr>
        <p:spPr>
          <a:xfrm>
            <a:off x="2618203" y="3702387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how is control exercised</a:t>
            </a:r>
          </a:p>
        </p:txBody>
      </p:sp>
    </p:spTree>
    <p:extLst>
      <p:ext uri="{BB962C8B-B14F-4D97-AF65-F5344CB8AC3E}">
        <p14:creationId xmlns:p14="http://schemas.microsoft.com/office/powerpoint/2010/main" val="295490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9248" y="277727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Start with Who's Involved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9218" name="Picture 2" descr="FIELD &amp; FOREST / Winter in the Shuswap">
            <a:extLst>
              <a:ext uri="{FF2B5EF4-FFF2-40B4-BE49-F238E27FC236}">
                <a16:creationId xmlns:a16="http://schemas.microsoft.com/office/drawing/2014/main" id="{EED9878A-C2AD-AC2E-212B-AB6E4A75C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8"/>
          <a:stretch/>
        </p:blipFill>
        <p:spPr bwMode="auto">
          <a:xfrm>
            <a:off x="7994469" y="0"/>
            <a:ext cx="4197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44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9218" name="Picture 2" descr="FIELD &amp; FOREST / Winter in the Shuswap">
            <a:extLst>
              <a:ext uri="{FF2B5EF4-FFF2-40B4-BE49-F238E27FC236}">
                <a16:creationId xmlns:a16="http://schemas.microsoft.com/office/drawing/2014/main" id="{EED9878A-C2AD-AC2E-212B-AB6E4A75C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8"/>
          <a:stretch/>
        </p:blipFill>
        <p:spPr bwMode="auto">
          <a:xfrm>
            <a:off x="7994469" y="0"/>
            <a:ext cx="41975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324A4-C99F-B926-8F33-5E10AE0BEE9E}"/>
              </a:ext>
            </a:extLst>
          </p:cNvPr>
          <p:cNvSpPr txBox="1"/>
          <p:nvPr/>
        </p:nvSpPr>
        <p:spPr>
          <a:xfrm>
            <a:off x="1549248" y="2777276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Two types of Regional District directors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3CCF0-99E8-01AD-B6B0-95A55EAECE7A}"/>
              </a:ext>
            </a:extLst>
          </p:cNvPr>
          <p:cNvSpPr txBox="1"/>
          <p:nvPr/>
        </p:nvSpPr>
        <p:spPr>
          <a:xfrm>
            <a:off x="2609964" y="3315050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Electoral Area Directors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BDAA37-818E-BA27-BCAC-89536BFD3A78}"/>
              </a:ext>
            </a:extLst>
          </p:cNvPr>
          <p:cNvSpPr txBox="1"/>
          <p:nvPr/>
        </p:nvSpPr>
        <p:spPr>
          <a:xfrm>
            <a:off x="2618203" y="3702387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Municipal Directors</a:t>
            </a:r>
          </a:p>
        </p:txBody>
      </p:sp>
    </p:spTree>
    <p:extLst>
      <p:ext uri="{BB962C8B-B14F-4D97-AF65-F5344CB8AC3E}">
        <p14:creationId xmlns:p14="http://schemas.microsoft.com/office/powerpoint/2010/main" val="427237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7" name="Picture 2" descr="Places - Official Shuswap Tourism Website">
            <a:extLst>
              <a:ext uri="{FF2B5EF4-FFF2-40B4-BE49-F238E27FC236}">
                <a16:creationId xmlns:a16="http://schemas.microsoft.com/office/drawing/2014/main" id="{CC09538C-5D75-12B9-E4E9-255CF122D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38607"/>
          <a:stretch/>
        </p:blipFill>
        <p:spPr bwMode="auto">
          <a:xfrm>
            <a:off x="7993591" y="0"/>
            <a:ext cx="4198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DC5DBE-66FB-E604-8BD7-04B432A1131E}"/>
              </a:ext>
            </a:extLst>
          </p:cNvPr>
          <p:cNvSpPr txBox="1"/>
          <p:nvPr/>
        </p:nvSpPr>
        <p:spPr>
          <a:xfrm>
            <a:off x="1549248" y="2777276"/>
            <a:ext cx="5778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Each Electoral Area gets one director, regardless of size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3F6B18-C795-D35F-1D26-EF6197610A8B}"/>
              </a:ext>
            </a:extLst>
          </p:cNvPr>
          <p:cNvSpPr txBox="1"/>
          <p:nvPr/>
        </p:nvSpPr>
        <p:spPr>
          <a:xfrm>
            <a:off x="1549248" y="3595734"/>
            <a:ext cx="5778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Municipalities may have more than one director, based on size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3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7" name="Picture 2" descr="Places - Official Shuswap Tourism Website">
            <a:extLst>
              <a:ext uri="{FF2B5EF4-FFF2-40B4-BE49-F238E27FC236}">
                <a16:creationId xmlns:a16="http://schemas.microsoft.com/office/drawing/2014/main" id="{CC09538C-5D75-12B9-E4E9-255CF122D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38607"/>
          <a:stretch/>
        </p:blipFill>
        <p:spPr bwMode="auto">
          <a:xfrm>
            <a:off x="7993591" y="0"/>
            <a:ext cx="4198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55DD7-327B-02CA-F49D-45F7BEEFC28F}"/>
              </a:ext>
            </a:extLst>
          </p:cNvPr>
          <p:cNvSpPr txBox="1"/>
          <p:nvPr/>
        </p:nvSpPr>
        <p:spPr>
          <a:xfrm>
            <a:off x="1549248" y="2777276"/>
            <a:ext cx="5778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To determine the number for each jurisdiction, need to consider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A321D-9299-641F-319B-56EAC8CBC9FF}"/>
              </a:ext>
            </a:extLst>
          </p:cNvPr>
          <p:cNvSpPr txBox="1"/>
          <p:nvPr/>
        </p:nvSpPr>
        <p:spPr>
          <a:xfrm>
            <a:off x="2609964" y="3619852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jurisdiction's population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757E33-20F7-78F5-5CE4-9628FC4E64CB}"/>
              </a:ext>
            </a:extLst>
          </p:cNvPr>
          <p:cNvSpPr txBox="1"/>
          <p:nvPr/>
        </p:nvSpPr>
        <p:spPr>
          <a:xfrm>
            <a:off x="2618203" y="4018075"/>
            <a:ext cx="457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the Regional District's voting unit (2,500 people)</a:t>
            </a:r>
          </a:p>
        </p:txBody>
      </p:sp>
    </p:spTree>
    <p:extLst>
      <p:ext uri="{BB962C8B-B14F-4D97-AF65-F5344CB8AC3E}">
        <p14:creationId xmlns:p14="http://schemas.microsoft.com/office/powerpoint/2010/main" val="292704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AAA650-D913-72F5-31B0-D3257601BCBA}"/>
              </a:ext>
            </a:extLst>
          </p:cNvPr>
          <p:cNvGrpSpPr>
            <a:grpSpLocks noChangeAspect="1"/>
          </p:cNvGrpSpPr>
          <p:nvPr/>
        </p:nvGrpSpPr>
        <p:grpSpPr>
          <a:xfrm>
            <a:off x="2385042" y="990407"/>
            <a:ext cx="10769255" cy="4877186"/>
            <a:chOff x="-17560575" y="7888342"/>
            <a:chExt cx="9733415" cy="4409404"/>
          </a:xfrm>
        </p:grpSpPr>
        <p:pic>
          <p:nvPicPr>
            <p:cNvPr id="10" name="Graphic 9" descr="Female Profile outline">
              <a:extLst>
                <a:ext uri="{FF2B5EF4-FFF2-40B4-BE49-F238E27FC236}">
                  <a16:creationId xmlns:a16="http://schemas.microsoft.com/office/drawing/2014/main" id="{9C19BDD8-FDC9-AC50-9D06-78191E31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657836" y="10743475"/>
              <a:ext cx="892785" cy="1088062"/>
            </a:xfrm>
            <a:prstGeom prst="rect">
              <a:avLst/>
            </a:prstGeom>
          </p:spPr>
        </p:pic>
        <p:pic>
          <p:nvPicPr>
            <p:cNvPr id="11" name="Graphic 10" descr="Male profile outline">
              <a:extLst>
                <a:ext uri="{FF2B5EF4-FFF2-40B4-BE49-F238E27FC236}">
                  <a16:creationId xmlns:a16="http://schemas.microsoft.com/office/drawing/2014/main" id="{F77F1D4A-8EEA-D20E-97FA-887B5C67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919041" y="10743475"/>
              <a:ext cx="892785" cy="1088062"/>
            </a:xfrm>
            <a:prstGeom prst="rect">
              <a:avLst/>
            </a:prstGeom>
          </p:spPr>
        </p:pic>
        <p:pic>
          <p:nvPicPr>
            <p:cNvPr id="12" name="Graphic 11" descr="Male profile outline">
              <a:extLst>
                <a:ext uri="{FF2B5EF4-FFF2-40B4-BE49-F238E27FC236}">
                  <a16:creationId xmlns:a16="http://schemas.microsoft.com/office/drawing/2014/main" id="{EA805B68-A26A-C6B0-3C0E-2C044D1BE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6985392" y="10743475"/>
              <a:ext cx="892785" cy="1088062"/>
            </a:xfrm>
            <a:prstGeom prst="rect">
              <a:avLst/>
            </a:prstGeom>
          </p:spPr>
        </p:pic>
        <p:pic>
          <p:nvPicPr>
            <p:cNvPr id="13" name="Graphic 12" descr="Male profile outline">
              <a:extLst>
                <a:ext uri="{FF2B5EF4-FFF2-40B4-BE49-F238E27FC236}">
                  <a16:creationId xmlns:a16="http://schemas.microsoft.com/office/drawing/2014/main" id="{68632C05-B186-44A8-956D-7E22BBD45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6121520" y="10743475"/>
              <a:ext cx="892785" cy="1088062"/>
            </a:xfrm>
            <a:prstGeom prst="rect">
              <a:avLst/>
            </a:prstGeom>
          </p:spPr>
        </p:pic>
        <p:pic>
          <p:nvPicPr>
            <p:cNvPr id="14" name="Graphic 13" descr="Male profile outline">
              <a:extLst>
                <a:ext uri="{FF2B5EF4-FFF2-40B4-BE49-F238E27FC236}">
                  <a16:creationId xmlns:a16="http://schemas.microsoft.com/office/drawing/2014/main" id="{423AE979-E8EB-C877-C0B2-1617A5BBA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5097042" y="10743476"/>
              <a:ext cx="892785" cy="10880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6B769B-A98E-7331-1349-6B60DB8403F5}"/>
                </a:ext>
              </a:extLst>
            </p:cNvPr>
            <p:cNvSpPr txBox="1"/>
            <p:nvPr/>
          </p:nvSpPr>
          <p:spPr>
            <a:xfrm>
              <a:off x="-17095761" y="10230687"/>
              <a:ext cx="5574322" cy="277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E507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MUNICIPAL DIRECTORS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4BDCD7-9F2D-38AA-42F4-002AA246A264}"/>
                </a:ext>
              </a:extLst>
            </p:cNvPr>
            <p:cNvSpPr txBox="1"/>
            <p:nvPr/>
          </p:nvSpPr>
          <p:spPr>
            <a:xfrm>
              <a:off x="-17400721" y="11772959"/>
              <a:ext cx="2564490" cy="36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6E8D5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Salmon</a:t>
              </a:r>
              <a:r>
                <a:rPr lang="en-US" sz="2000" b="1" dirty="0">
                  <a:solidFill>
                    <a:srgbClr val="6E8D5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Arm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3BD3C-6A5F-21D6-7784-61E78A059CB8}"/>
                </a:ext>
              </a:extLst>
            </p:cNvPr>
            <p:cNvSpPr txBox="1"/>
            <p:nvPr/>
          </p:nvSpPr>
          <p:spPr>
            <a:xfrm>
              <a:off x="-14182276" y="11772959"/>
              <a:ext cx="1408048" cy="33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Revelstoke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0C112A-C0F4-BA4B-9F0A-3CC05F53248D}"/>
                </a:ext>
              </a:extLst>
            </p:cNvPr>
            <p:cNvSpPr txBox="1"/>
            <p:nvPr/>
          </p:nvSpPr>
          <p:spPr>
            <a:xfrm>
              <a:off x="-12984812" y="11772959"/>
              <a:ext cx="1486808" cy="33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Sicamous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985ABD-B950-DEBC-5C7D-A091256AE3AC}"/>
                </a:ext>
              </a:extLst>
            </p:cNvPr>
            <p:cNvSpPr txBox="1"/>
            <p:nvPr/>
          </p:nvSpPr>
          <p:spPr>
            <a:xfrm>
              <a:off x="-15185414" y="11772959"/>
              <a:ext cx="1059473" cy="33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D597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Golden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770271-6BA5-2044-3153-12D52FDEA596}"/>
                </a:ext>
              </a:extLst>
            </p:cNvPr>
            <p:cNvGrpSpPr/>
            <p:nvPr/>
          </p:nvGrpSpPr>
          <p:grpSpPr>
            <a:xfrm>
              <a:off x="-17560575" y="7888342"/>
              <a:ext cx="9733415" cy="4409404"/>
              <a:chOff x="-17560575" y="7888342"/>
              <a:chExt cx="9733415" cy="440940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A9A217E-12D4-D4EA-A1F5-A537D7C461B5}"/>
                  </a:ext>
                </a:extLst>
              </p:cNvPr>
              <p:cNvGrpSpPr/>
              <p:nvPr/>
            </p:nvGrpSpPr>
            <p:grpSpPr>
              <a:xfrm>
                <a:off x="-17202285" y="8929251"/>
                <a:ext cx="5767218" cy="1095818"/>
                <a:chOff x="-17202285" y="8929251"/>
                <a:chExt cx="5767218" cy="1095818"/>
              </a:xfrm>
            </p:grpSpPr>
            <p:pic>
              <p:nvPicPr>
                <p:cNvPr id="31" name="Graphic 30" descr="Female Profile outline">
                  <a:extLst>
                    <a:ext uri="{FF2B5EF4-FFF2-40B4-BE49-F238E27FC236}">
                      <a16:creationId xmlns:a16="http://schemas.microsoft.com/office/drawing/2014/main" id="{65432870-8FF5-3FA0-BABF-CDFC1A12AE1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952665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2" name="Graphic 31" descr="Female Profile outline">
                  <a:extLst>
                    <a:ext uri="{FF2B5EF4-FFF2-40B4-BE49-F238E27FC236}">
                      <a16:creationId xmlns:a16="http://schemas.microsoft.com/office/drawing/2014/main" id="{24959627-568C-8665-1E79-711F2A606C9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202285" y="8935433"/>
                  <a:ext cx="892786" cy="1088621"/>
                </a:xfrm>
                <a:prstGeom prst="rect">
                  <a:avLst/>
                </a:prstGeom>
              </p:spPr>
            </p:pic>
            <p:pic>
              <p:nvPicPr>
                <p:cNvPr id="33" name="Graphic 32" descr="Male profile outline">
                  <a:extLst>
                    <a:ext uri="{FF2B5EF4-FFF2-40B4-BE49-F238E27FC236}">
                      <a16:creationId xmlns:a16="http://schemas.microsoft.com/office/drawing/2014/main" id="{F733B88E-DC89-E624-1C4F-2A9AEB0205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389880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4" name="Graphic 33" descr="Male profile outline">
                  <a:extLst>
                    <a:ext uri="{FF2B5EF4-FFF2-40B4-BE49-F238E27FC236}">
                      <a16:creationId xmlns:a16="http://schemas.microsoft.com/office/drawing/2014/main" id="{72AFCC6A-BF00-C996-3176-8D26D8DE8A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577475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5" name="Graphic 34" descr="Male profile outline">
                  <a:extLst>
                    <a:ext uri="{FF2B5EF4-FFF2-40B4-BE49-F238E27FC236}">
                      <a16:creationId xmlns:a16="http://schemas.microsoft.com/office/drawing/2014/main" id="{FEEA77BE-A9FD-3C8B-9A80-BBAF833B21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140260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6" name="Graphic 35" descr="Female Profile outline">
                  <a:extLst>
                    <a:ext uri="{FF2B5EF4-FFF2-40B4-BE49-F238E27FC236}">
                      <a16:creationId xmlns:a16="http://schemas.microsoft.com/office/drawing/2014/main" id="{0E1B1558-C0CB-0C78-8590-6CDBEAA97C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327853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7" name="Graphic 36" descr="Male profile outline">
                  <a:extLst>
                    <a:ext uri="{FF2B5EF4-FFF2-40B4-BE49-F238E27FC236}">
                      <a16:creationId xmlns:a16="http://schemas.microsoft.com/office/drawing/2014/main" id="{F886A2DA-CB6A-217E-BA96-FBEC413446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765070" y="8929251"/>
                  <a:ext cx="892786" cy="1088622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083136-4D95-559D-1975-08C728F7614A}"/>
                  </a:ext>
                </a:extLst>
              </p:cNvPr>
              <p:cNvSpPr txBox="1"/>
              <p:nvPr/>
            </p:nvSpPr>
            <p:spPr>
              <a:xfrm>
                <a:off x="-17190346" y="8501245"/>
                <a:ext cx="5755279" cy="277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ELECTORAL AREA DIRECTORS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D0964C-6BC0-9097-21BB-FFC54B86E990}"/>
                  </a:ext>
                </a:extLst>
              </p:cNvPr>
              <p:cNvSpPr txBox="1"/>
              <p:nvPr/>
            </p:nvSpPr>
            <p:spPr>
              <a:xfrm>
                <a:off x="-16872791" y="9595759"/>
                <a:ext cx="237054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A0EE33-473B-C3C1-57BB-95114D7DE090}"/>
                  </a:ext>
                </a:extLst>
              </p:cNvPr>
              <p:cNvSpPr txBox="1"/>
              <p:nvPr/>
            </p:nvSpPr>
            <p:spPr>
              <a:xfrm>
                <a:off x="-16112627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6322AC-EB61-ABAB-0F40-B724CCE0F0F5}"/>
                  </a:ext>
                </a:extLst>
              </p:cNvPr>
              <p:cNvSpPr txBox="1"/>
              <p:nvPr/>
            </p:nvSpPr>
            <p:spPr>
              <a:xfrm>
                <a:off x="-15292645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1175A4-422D-2138-BE5E-83D2529B9726}"/>
                  </a:ext>
                </a:extLst>
              </p:cNvPr>
              <p:cNvSpPr txBox="1"/>
              <p:nvPr/>
            </p:nvSpPr>
            <p:spPr>
              <a:xfrm>
                <a:off x="-14472663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3ABBAF-C3F7-0650-F300-9B4740F9B1B3}"/>
                  </a:ext>
                </a:extLst>
              </p:cNvPr>
              <p:cNvSpPr txBox="1"/>
              <p:nvPr/>
            </p:nvSpPr>
            <p:spPr>
              <a:xfrm>
                <a:off x="-13671931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057A8F-2537-DC7A-0984-850DB6BB9A6D}"/>
                  </a:ext>
                </a:extLst>
              </p:cNvPr>
              <p:cNvSpPr txBox="1"/>
              <p:nvPr/>
            </p:nvSpPr>
            <p:spPr>
              <a:xfrm>
                <a:off x="-12851949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F5518F-86EA-4DDD-9DCE-8B1E078A6A7D}"/>
                  </a:ext>
                </a:extLst>
              </p:cNvPr>
              <p:cNvSpPr txBox="1"/>
              <p:nvPr/>
            </p:nvSpPr>
            <p:spPr>
              <a:xfrm>
                <a:off x="-12051219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353AEC6-51CE-D7E6-D777-DC925DF66032}"/>
                  </a:ext>
                </a:extLst>
              </p:cNvPr>
              <p:cNvSpPr/>
              <p:nvPr/>
            </p:nvSpPr>
            <p:spPr>
              <a:xfrm>
                <a:off x="-17560575" y="7888342"/>
                <a:ext cx="9733415" cy="44094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34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GOVERNANCE</a:t>
            </a:r>
          </a:p>
        </p:txBody>
      </p:sp>
      <p:pic>
        <p:nvPicPr>
          <p:cNvPr id="7" name="Picture 2" descr="Places - Official Shuswap Tourism Website">
            <a:extLst>
              <a:ext uri="{FF2B5EF4-FFF2-40B4-BE49-F238E27FC236}">
                <a16:creationId xmlns:a16="http://schemas.microsoft.com/office/drawing/2014/main" id="{CC09538C-5D75-12B9-E4E9-255CF122D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38607"/>
          <a:stretch/>
        </p:blipFill>
        <p:spPr bwMode="auto">
          <a:xfrm>
            <a:off x="7993591" y="0"/>
            <a:ext cx="4198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A7D0B-9DAD-E666-76F5-F84934336992}"/>
              </a:ext>
            </a:extLst>
          </p:cNvPr>
          <p:cNvSpPr txBox="1"/>
          <p:nvPr/>
        </p:nvSpPr>
        <p:spPr>
          <a:xfrm>
            <a:off x="1549248" y="2777276"/>
            <a:ext cx="5778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Decisions made (control exercised) through voting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01478-16D8-4C8A-7458-CD6BFDEBCCE7}"/>
              </a:ext>
            </a:extLst>
          </p:cNvPr>
          <p:cNvSpPr txBox="1"/>
          <p:nvPr/>
        </p:nvSpPr>
        <p:spPr>
          <a:xfrm>
            <a:off x="2609964" y="3674282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Corporate Unweighted Votes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9ABF0-F0D2-2628-7D2A-561A815CA1A5}"/>
              </a:ext>
            </a:extLst>
          </p:cNvPr>
          <p:cNvSpPr txBox="1"/>
          <p:nvPr/>
        </p:nvSpPr>
        <p:spPr>
          <a:xfrm>
            <a:off x="2618203" y="4072505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Corporate Weighted Votes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82093-018E-CB8B-0D39-F4B2A1541D98}"/>
              </a:ext>
            </a:extLst>
          </p:cNvPr>
          <p:cNvSpPr txBox="1"/>
          <p:nvPr/>
        </p:nvSpPr>
        <p:spPr>
          <a:xfrm>
            <a:off x="2603109" y="4470728"/>
            <a:ext cx="45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Stakeholder (Weighted) Votes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45DA-2E6A-38A5-0D29-0DE84600F5D4}"/>
              </a:ext>
            </a:extLst>
          </p:cNvPr>
          <p:cNvSpPr txBox="1"/>
          <p:nvPr/>
        </p:nvSpPr>
        <p:spPr>
          <a:xfrm>
            <a:off x="1549247" y="5073460"/>
            <a:ext cx="5778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If service provided to only one jurisdiction or part of jurisdiction, whole board votes (corporate unweighted)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4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0207BB-7A2F-06E1-D638-13B08C4F3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0" t="21354" r="4502" b="1884"/>
          <a:stretch/>
        </p:blipFill>
        <p:spPr>
          <a:xfrm>
            <a:off x="4089375" y="1088571"/>
            <a:ext cx="6625820" cy="50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4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B1FF81-E573-682A-0D1F-7BE91B965A44}"/>
              </a:ext>
            </a:extLst>
          </p:cNvPr>
          <p:cNvGrpSpPr>
            <a:grpSpLocks noChangeAspect="1"/>
          </p:cNvGrpSpPr>
          <p:nvPr/>
        </p:nvGrpSpPr>
        <p:grpSpPr>
          <a:xfrm>
            <a:off x="475351" y="549000"/>
            <a:ext cx="5947221" cy="5760000"/>
            <a:chOff x="12636634" y="8513554"/>
            <a:chExt cx="8834400" cy="82907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C97AA6-7034-8F66-A1B4-1A4F4EFFD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36634" y="8513554"/>
              <a:ext cx="8834400" cy="82907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74AA69-470E-3D79-FEA3-CFC6C3BEC55A}"/>
                </a:ext>
              </a:extLst>
            </p:cNvPr>
            <p:cNvSpPr txBox="1"/>
            <p:nvPr/>
          </p:nvSpPr>
          <p:spPr>
            <a:xfrm>
              <a:off x="15333945" y="12303983"/>
              <a:ext cx="3919574" cy="11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1E507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UNWEIGHTED VOTES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56FB97-77C9-5A87-CFBF-A0A245476813}"/>
              </a:ext>
            </a:extLst>
          </p:cNvPr>
          <p:cNvGrpSpPr>
            <a:grpSpLocks noChangeAspect="1"/>
          </p:cNvGrpSpPr>
          <p:nvPr/>
        </p:nvGrpSpPr>
        <p:grpSpPr>
          <a:xfrm>
            <a:off x="6088736" y="549000"/>
            <a:ext cx="5750114" cy="5760000"/>
            <a:chOff x="12636634" y="17439206"/>
            <a:chExt cx="8832850" cy="82892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9AC0C1-1EE5-3B98-3BC5-85FE7CD97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36634" y="17439206"/>
              <a:ext cx="8832850" cy="828929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D4BC5A-1C2F-2886-5253-8DDEE884DC59}"/>
                </a:ext>
              </a:extLst>
            </p:cNvPr>
            <p:cNvSpPr txBox="1"/>
            <p:nvPr/>
          </p:nvSpPr>
          <p:spPr>
            <a:xfrm>
              <a:off x="15767369" y="21181281"/>
              <a:ext cx="2933700" cy="110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1E507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WEIGHTED VOTES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56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9248" y="2777276"/>
            <a:ext cx="622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 you receive all the local services you need?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D8CEA0-B8F3-D2ED-3081-BDD58D24B532}"/>
              </a:ext>
            </a:extLst>
          </p:cNvPr>
          <p:cNvSpPr txBox="1"/>
          <p:nvPr/>
        </p:nvSpPr>
        <p:spPr>
          <a:xfrm>
            <a:off x="1549248" y="3199158"/>
            <a:ext cx="622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 you feel that you receive good value for the property taxes you pay?</a:t>
            </a:r>
          </a:p>
        </p:txBody>
      </p:sp>
      <p:pic>
        <p:nvPicPr>
          <p:cNvPr id="20" name="Picture 6" descr="Auguste Rodin: The Thinker&amp;quot; Poster by topower | Redbubble">
            <a:extLst>
              <a:ext uri="{FF2B5EF4-FFF2-40B4-BE49-F238E27FC236}">
                <a16:creationId xmlns:a16="http://schemas.microsoft.com/office/drawing/2014/main" id="{A1485310-71C2-3482-D022-47DF60C8A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t="16240" r="16034" b="16239"/>
          <a:stretch/>
        </p:blipFill>
        <p:spPr bwMode="auto">
          <a:xfrm>
            <a:off x="7935836" y="1277815"/>
            <a:ext cx="3505200" cy="46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64916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C56F1-57A7-C534-8197-CDDFA5B3B714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21859" t="2660" r="41004" b="6045"/>
          <a:stretch/>
        </p:blipFill>
        <p:spPr>
          <a:xfrm>
            <a:off x="7990114" y="0"/>
            <a:ext cx="4201886" cy="687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50D73-7A0F-43F7-4DE2-76AFFD0D37F0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COST TO TAXPAYERS</a:t>
            </a:r>
          </a:p>
        </p:txBody>
      </p:sp>
    </p:spTree>
    <p:extLst>
      <p:ext uri="{BB962C8B-B14F-4D97-AF65-F5344CB8AC3E}">
        <p14:creationId xmlns:p14="http://schemas.microsoft.com/office/powerpoint/2010/main" val="48760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6BBFB-D9BA-C22A-F117-D137218FA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662" y="613671"/>
            <a:ext cx="4350963" cy="5630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333EC-2B24-AC32-68ED-FC017EE87821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COST TO TAXPAYERS</a:t>
            </a:r>
          </a:p>
        </p:txBody>
      </p:sp>
    </p:spTree>
    <p:extLst>
      <p:ext uri="{BB962C8B-B14F-4D97-AF65-F5344CB8AC3E}">
        <p14:creationId xmlns:p14="http://schemas.microsoft.com/office/powerpoint/2010/main" val="70391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NEXT STEPS</a:t>
            </a:r>
          </a:p>
        </p:txBody>
      </p:sp>
      <p:pic>
        <p:nvPicPr>
          <p:cNvPr id="7170" name="Picture 2" descr="PHOTOS: A very cold Shuswap Lake">
            <a:extLst>
              <a:ext uri="{FF2B5EF4-FFF2-40B4-BE49-F238E27FC236}">
                <a16:creationId xmlns:a16="http://schemas.microsoft.com/office/drawing/2014/main" id="{C836A9E1-BBEE-65C9-F703-F6A431B01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2" r="19191"/>
          <a:stretch/>
        </p:blipFill>
        <p:spPr bwMode="auto">
          <a:xfrm>
            <a:off x="7998823" y="0"/>
            <a:ext cx="4193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D46E1-22F9-099F-F985-A14DF927D579}"/>
              </a:ext>
            </a:extLst>
          </p:cNvPr>
          <p:cNvSpPr txBox="1"/>
          <p:nvPr/>
        </p:nvSpPr>
        <p:spPr>
          <a:xfrm>
            <a:off x="1549248" y="2777276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Online survey available until end of February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B3492-F62C-E697-C7A8-DC7B170A59C2}"/>
              </a:ext>
            </a:extLst>
          </p:cNvPr>
          <p:cNvSpPr txBox="1"/>
          <p:nvPr/>
        </p:nvSpPr>
        <p:spPr>
          <a:xfrm>
            <a:off x="1549247" y="3210044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Report in March to CSRD and Province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68281-D690-E8D5-ECF5-15452C301A40}"/>
              </a:ext>
            </a:extLst>
          </p:cNvPr>
          <p:cNvSpPr txBox="1"/>
          <p:nvPr/>
        </p:nvSpPr>
        <p:spPr>
          <a:xfrm>
            <a:off x="1549246" y="3642812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All materials available online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414B71-162A-D259-39EA-AC27579FA488}"/>
              </a:ext>
            </a:extLst>
          </p:cNvPr>
          <p:cNvSpPr/>
          <p:nvPr/>
        </p:nvSpPr>
        <p:spPr>
          <a:xfrm>
            <a:off x="804217" y="2041071"/>
            <a:ext cx="10583566" cy="2775857"/>
          </a:xfrm>
          <a:prstGeom prst="rect">
            <a:avLst/>
          </a:prstGeom>
          <a:solidFill>
            <a:srgbClr val="1C5178"/>
          </a:solidFill>
          <a:ln>
            <a:solidFill>
              <a:srgbClr val="47278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88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csrd.civilspace.io</a:t>
            </a:r>
          </a:p>
        </p:txBody>
      </p:sp>
      <p:pic>
        <p:nvPicPr>
          <p:cNvPr id="3" name="Picture 2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CBCAFEB-9E55-5CF8-42DD-5C0FA6939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87" y="2267902"/>
            <a:ext cx="81534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Auguste Rodin: The Thinker&amp;quot; Poster by topower | Redbubble">
            <a:extLst>
              <a:ext uri="{FF2B5EF4-FFF2-40B4-BE49-F238E27FC236}">
                <a16:creationId xmlns:a16="http://schemas.microsoft.com/office/drawing/2014/main" id="{A1485310-71C2-3482-D022-47DF60C8A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t="16240" r="16034" b="16239"/>
          <a:stretch/>
        </p:blipFill>
        <p:spPr bwMode="auto">
          <a:xfrm>
            <a:off x="7935836" y="1277815"/>
            <a:ext cx="3505200" cy="46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29A762-46E8-8B8D-12B6-42F6897F3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8A45A-A2F6-DBFD-2EB3-4F5056F2A316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08369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DB28D-C4F5-25B8-EF2E-576323308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7F535-A76B-0C7A-DD74-9FBF9D570FD9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REFLECTION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501F3-0A5E-A7B4-5772-4A304C210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168" y="942712"/>
            <a:ext cx="3852818" cy="498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14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1F7A42-CA43-8D4A-8049-241FEA1B41FB}"/>
              </a:ext>
            </a:extLst>
          </p:cNvPr>
          <p:cNvSpPr txBox="1"/>
          <p:nvPr/>
        </p:nvSpPr>
        <p:spPr>
          <a:xfrm>
            <a:off x="778733" y="3684417"/>
            <a:ext cx="71824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NORTH WESTSIDE GOVERNANCE &amp; SERVICES STUDY</a:t>
            </a:r>
          </a:p>
          <a:p>
            <a:r>
              <a:rPr lang="en-US" b="1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COMMUNITY OPEN HOUSE</a:t>
            </a:r>
          </a:p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chemeClr val="bg1"/>
                </a:solidFill>
                <a:latin typeface="Calibri Light" panose="020F0502020204030204" pitchFamily="34" charset="0"/>
                <a:cs typeface="Calibri Light" panose="020F0502020204030204" pitchFamily="34" charset="0"/>
              </a:rPr>
              <a:t>Thursday, July 7,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4FE3A4-645D-3034-0DB0-6D274C3BA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44" y="5829673"/>
            <a:ext cx="1161137" cy="702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DEEF6E-B785-9749-7E5D-B869EF699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42" b="26515"/>
          <a:stretch/>
        </p:blipFill>
        <p:spPr>
          <a:xfrm>
            <a:off x="0" y="1"/>
            <a:ext cx="12192000" cy="55332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C60E65-1E00-1484-DA4C-E4F73F774D64}"/>
              </a:ext>
            </a:extLst>
          </p:cNvPr>
          <p:cNvSpPr txBox="1"/>
          <p:nvPr/>
        </p:nvSpPr>
        <p:spPr>
          <a:xfrm>
            <a:off x="1746738" y="5829673"/>
            <a:ext cx="40913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latin typeface="Avenir Next Condensed Medium" panose="020B0506020202020204" pitchFamily="34" charset="0"/>
              </a:rPr>
              <a:t>Columbia Shuswap Regional District</a:t>
            </a:r>
          </a:p>
          <a:p>
            <a:r>
              <a:rPr lang="en-CA" sz="1400" dirty="0">
                <a:latin typeface="Avenir Next Condensed Medium" panose="020B0506020202020204" pitchFamily="34" charset="0"/>
              </a:rPr>
              <a:t>ELECTORAL AREA F ISSUES IDENTIFICATION STUDY</a:t>
            </a:r>
          </a:p>
          <a:p>
            <a:pPr>
              <a:spcBef>
                <a:spcPts val="600"/>
              </a:spcBef>
            </a:pPr>
            <a:r>
              <a:rPr lang="en-CA" sz="1200" dirty="0">
                <a:latin typeface="Avenir Next Condensed Medium" panose="020B0506020202020204" pitchFamily="34" charset="0"/>
              </a:rPr>
              <a:t>January 20, 2024</a:t>
            </a:r>
          </a:p>
        </p:txBody>
      </p:sp>
    </p:spTree>
    <p:extLst>
      <p:ext uri="{BB962C8B-B14F-4D97-AF65-F5344CB8AC3E}">
        <p14:creationId xmlns:p14="http://schemas.microsoft.com/office/powerpoint/2010/main" val="122128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49248" y="2777276"/>
            <a:ext cx="622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Do you think that North Shuswap residents have enough input into service decisions?</a:t>
            </a:r>
          </a:p>
        </p:txBody>
      </p:sp>
      <p:pic>
        <p:nvPicPr>
          <p:cNvPr id="20" name="Picture 6" descr="Auguste Rodin: The Thinker&amp;quot; Poster by topower | Redbubble">
            <a:extLst>
              <a:ext uri="{FF2B5EF4-FFF2-40B4-BE49-F238E27FC236}">
                <a16:creationId xmlns:a16="http://schemas.microsoft.com/office/drawing/2014/main" id="{A1485310-71C2-3482-D022-47DF60C8A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t="16240" r="16034" b="16239"/>
          <a:stretch/>
        </p:blipFill>
        <p:spPr bwMode="auto">
          <a:xfrm>
            <a:off x="7935836" y="1277815"/>
            <a:ext cx="3505200" cy="463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REFLECTION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D718-30C0-6B2F-E1B7-4FE1548134E9}"/>
              </a:ext>
            </a:extLst>
          </p:cNvPr>
          <p:cNvSpPr txBox="1"/>
          <p:nvPr/>
        </p:nvSpPr>
        <p:spPr>
          <a:xfrm>
            <a:off x="1549247" y="3539990"/>
            <a:ext cx="6223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What could the CSRD do to help address your service and governance concerns?</a:t>
            </a:r>
          </a:p>
        </p:txBody>
      </p:sp>
    </p:spTree>
    <p:extLst>
      <p:ext uri="{BB962C8B-B14F-4D97-AF65-F5344CB8AC3E}">
        <p14:creationId xmlns:p14="http://schemas.microsoft.com/office/powerpoint/2010/main" val="18950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THE STUDY</a:t>
            </a:r>
          </a:p>
        </p:txBody>
      </p:sp>
      <p:pic>
        <p:nvPicPr>
          <p:cNvPr id="1026" name="Picture 2" descr="Places - Official Shuswap Tourism Website">
            <a:extLst>
              <a:ext uri="{FF2B5EF4-FFF2-40B4-BE49-F238E27FC236}">
                <a16:creationId xmlns:a16="http://schemas.microsoft.com/office/drawing/2014/main" id="{A8A6C7A4-AF74-F079-840B-CE9B76440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8" r="38607"/>
          <a:stretch/>
        </p:blipFill>
        <p:spPr bwMode="auto">
          <a:xfrm>
            <a:off x="7993591" y="0"/>
            <a:ext cx="4198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774DB-F9D0-7823-2C18-8C6616B197C4}"/>
              </a:ext>
            </a:extLst>
          </p:cNvPr>
          <p:cNvSpPr txBox="1"/>
          <p:nvPr/>
        </p:nvSpPr>
        <p:spPr>
          <a:xfrm>
            <a:off x="1549249" y="2777276"/>
            <a:ext cx="590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 of Study is threefold: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D5DF7-485E-4C27-1850-980B2CE2325E}"/>
              </a:ext>
            </a:extLst>
          </p:cNvPr>
          <p:cNvSpPr txBox="1"/>
          <p:nvPr/>
        </p:nvSpPr>
        <p:spPr>
          <a:xfrm>
            <a:off x="2609963" y="3315050"/>
            <a:ext cx="484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document and assess current governance and services ("what is")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D7836-B203-4B37-3EAA-44D0F5DE8602}"/>
              </a:ext>
            </a:extLst>
          </p:cNvPr>
          <p:cNvSpPr txBox="1"/>
          <p:nvPr/>
        </p:nvSpPr>
        <p:spPr>
          <a:xfrm>
            <a:off x="2609963" y="4025442"/>
            <a:ext cx="484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Understand concerns and interests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91ED9F-C22D-B392-B368-D937A2F0109E}"/>
              </a:ext>
            </a:extLst>
          </p:cNvPr>
          <p:cNvSpPr txBox="1"/>
          <p:nvPr/>
        </p:nvSpPr>
        <p:spPr>
          <a:xfrm>
            <a:off x="2609963" y="4451626"/>
            <a:ext cx="4841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Identify changes to consider within existing Regional District system</a:t>
            </a:r>
          </a:p>
        </p:txBody>
      </p:sp>
    </p:spTree>
    <p:extLst>
      <p:ext uri="{BB962C8B-B14F-4D97-AF65-F5344CB8AC3E}">
        <p14:creationId xmlns:p14="http://schemas.microsoft.com/office/powerpoint/2010/main" val="160097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LOCAL GOVERNMENT</a:t>
            </a:r>
          </a:p>
        </p:txBody>
      </p:sp>
      <p:pic>
        <p:nvPicPr>
          <p:cNvPr id="3076" name="Picture 4" descr="The Spirit of Simple | 7 Family Winter Adventures in the South Shuswap - Do  The Shu">
            <a:extLst>
              <a:ext uri="{FF2B5EF4-FFF2-40B4-BE49-F238E27FC236}">
                <a16:creationId xmlns:a16="http://schemas.microsoft.com/office/drawing/2014/main" id="{B50DD0F0-7BC4-6E4A-FC5F-E2FC10412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7" r="17500"/>
          <a:stretch/>
        </p:blipFill>
        <p:spPr bwMode="auto">
          <a:xfrm>
            <a:off x="7998823" y="0"/>
            <a:ext cx="41931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LOCAL GOVERNMENT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C912C-DEB3-90ED-9512-28C3C45A3564}"/>
              </a:ext>
            </a:extLst>
          </p:cNvPr>
          <p:cNvSpPr txBox="1"/>
          <p:nvPr/>
        </p:nvSpPr>
        <p:spPr>
          <a:xfrm>
            <a:off x="1549248" y="2777276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Electoral Area F (North Shuswap)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EAF35-F289-53DD-46DB-0B8195E0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557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D56B-DB28-1463-F129-D3261E2EE084}"/>
              </a:ext>
            </a:extLst>
          </p:cNvPr>
          <p:cNvSpPr txBox="1"/>
          <p:nvPr/>
        </p:nvSpPr>
        <p:spPr>
          <a:xfrm>
            <a:off x="1321014" y="1908037"/>
            <a:ext cx="7182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venir Next Condensed Medium" panose="020B0506020202020204" pitchFamily="34" charset="0"/>
                <a:cs typeface="Calibri Light" panose="020F0302020204030204" pitchFamily="34" charset="0"/>
              </a:rPr>
              <a:t>LOCAL GOVERNMENT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BDAAD3-DADB-4E1D-082F-EFB2B5224101}"/>
              </a:ext>
            </a:extLst>
          </p:cNvPr>
          <p:cNvSpPr txBox="1"/>
          <p:nvPr/>
        </p:nvSpPr>
        <p:spPr>
          <a:xfrm>
            <a:off x="1549248" y="2777276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Electoral Area F (North Shuswap)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CA634-0914-30F4-DAD9-5EFD34B325AB}"/>
              </a:ext>
            </a:extLst>
          </p:cNvPr>
          <p:cNvSpPr txBox="1"/>
          <p:nvPr/>
        </p:nvSpPr>
        <p:spPr>
          <a:xfrm>
            <a:off x="1549246" y="3206002"/>
            <a:ext cx="57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55" indent="-539737">
              <a:buClr>
                <a:srgbClr val="1C5178"/>
              </a:buClr>
              <a:buSzPct val="85000"/>
              <a:buFont typeface="ZapfDingbatsITC" charset="0"/>
              <a:buChar char="➤"/>
            </a:pPr>
            <a:r>
              <a:rPr lang="en-CA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Columbia Shuswap Regional District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EEF1F-B8E9-F540-695E-43BDCCB67E6E}"/>
              </a:ext>
            </a:extLst>
          </p:cNvPr>
          <p:cNvSpPr txBox="1"/>
          <p:nvPr/>
        </p:nvSpPr>
        <p:spPr>
          <a:xfrm>
            <a:off x="2609964" y="3785314"/>
            <a:ext cx="3658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Federation of four municipalities and seven electoral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F3F353-A6EB-762D-FF10-99BE6E5105D6}"/>
              </a:ext>
            </a:extLst>
          </p:cNvPr>
          <p:cNvSpPr txBox="1"/>
          <p:nvPr/>
        </p:nvSpPr>
        <p:spPr>
          <a:xfrm>
            <a:off x="2608298" y="4460261"/>
            <a:ext cx="366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49250">
              <a:buClr>
                <a:srgbClr val="6E8F52"/>
              </a:buClr>
              <a:buSzPct val="100000"/>
              <a:buFont typeface="Wingdings" charset="2"/>
              <a:buChar char="ü"/>
            </a:pP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Governed by Board of Directors</a:t>
            </a:r>
          </a:p>
        </p:txBody>
      </p:sp>
      <p:pic>
        <p:nvPicPr>
          <p:cNvPr id="9" name="Picture 8" descr="A picture containing map, text, atlas, screenshot&#10;&#10;Description automatically generated">
            <a:extLst>
              <a:ext uri="{FF2B5EF4-FFF2-40B4-BE49-F238E27FC236}">
                <a16:creationId xmlns:a16="http://schemas.microsoft.com/office/drawing/2014/main" id="{EDD26999-B549-0AB5-7F2A-97E9E1F36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" b="99219" l="440" r="89950">
                        <a14:foregroundMark x1="30590" y1="986" x2="37877" y2="14010"/>
                        <a14:foregroundMark x1="37877" y1="14010" x2="44818" y2="17338"/>
                        <a14:foregroundMark x1="44818" y1="17338" x2="48744" y2="17379"/>
                        <a14:foregroundMark x1="48744" y1="17379" x2="59830" y2="13599"/>
                        <a14:foregroundMark x1="59830" y1="13599" x2="64416" y2="9901"/>
                        <a14:foregroundMark x1="64416" y1="9901" x2="66646" y2="5998"/>
                        <a14:foregroundMark x1="66646" y1="5998" x2="67305" y2="1849"/>
                        <a14:foregroundMark x1="27418" y1="51808" x2="25314" y2="47247"/>
                        <a14:foregroundMark x1="25314" y1="47247" x2="22236" y2="44864"/>
                        <a14:foregroundMark x1="22236" y1="44864" x2="19127" y2="46754"/>
                        <a14:foregroundMark x1="19127" y1="46754" x2="16583" y2="49671"/>
                        <a14:foregroundMark x1="16583" y1="49671" x2="11715" y2="61463"/>
                        <a14:foregroundMark x1="11715" y1="61463" x2="3769" y2="72268"/>
                        <a14:foregroundMark x1="3769" y1="72268" x2="471" y2="79827"/>
                        <a14:foregroundMark x1="25911" y1="52054" x2="22739" y2="53410"/>
                        <a14:foregroundMark x1="22739" y1="53410" x2="16363" y2="61463"/>
                        <a14:foregroundMark x1="16363" y1="61463" x2="15515" y2="70789"/>
                        <a14:foregroundMark x1="15515" y1="70789" x2="12814" y2="73911"/>
                        <a14:foregroundMark x1="12814" y1="73911" x2="9956" y2="91865"/>
                        <a14:foregroundMark x1="9956" y1="91865" x2="16740" y2="90551"/>
                        <a14:foregroundMark x1="16740" y1="90551" x2="32632" y2="80444"/>
                        <a14:foregroundMark x1="32632" y1="80444" x2="38945" y2="84552"/>
                        <a14:foregroundMark x1="38945" y1="84552" x2="42933" y2="84593"/>
                        <a14:foregroundMark x1="42933" y1="84593" x2="45854" y2="87099"/>
                        <a14:foregroundMark x1="45854" y1="87099" x2="48618" y2="94536"/>
                        <a14:foregroundMark x1="8731" y1="66804" x2="5622" y2="69063"/>
                        <a14:foregroundMark x1="5622" y1="69063" x2="251" y2="82498"/>
                        <a14:foregroundMark x1="251" y1="82498" x2="220" y2="88825"/>
                        <a14:foregroundMark x1="220" y1="88825" x2="2041" y2="92728"/>
                        <a14:foregroundMark x1="2041" y1="92728" x2="5182" y2="94700"/>
                        <a14:foregroundMark x1="5182" y1="94700" x2="28706" y2="96754"/>
                        <a14:foregroundMark x1="28706" y1="96754" x2="36432" y2="91783"/>
                        <a14:foregroundMark x1="36432" y1="91783" x2="38379" y2="87428"/>
                        <a14:foregroundMark x1="38379" y1="87428" x2="39290" y2="76500"/>
                        <a14:foregroundMark x1="71734" y1="80403" x2="72299" y2="91413"/>
                        <a14:foregroundMark x1="72299" y1="91413" x2="73430" y2="95604"/>
                        <a14:foregroundMark x1="73430" y1="95604" x2="62374" y2="99137"/>
                        <a14:foregroundMark x1="62374" y1="99137" x2="46545" y2="94166"/>
                        <a14:foregroundMark x1="46545" y1="94166" x2="60930" y2="65448"/>
                        <a14:foregroundMark x1="60930" y1="65448" x2="63882" y2="63024"/>
                        <a14:foregroundMark x1="63882" y1="63024" x2="67808" y2="61791"/>
                        <a14:foregroundMark x1="67808" y1="61791" x2="71545" y2="63024"/>
                        <a14:foregroundMark x1="71545" y1="63024" x2="73241" y2="67543"/>
                        <a14:foregroundMark x1="73241" y1="67543" x2="73021" y2="77075"/>
                        <a14:foregroundMark x1="73021" y1="77075" x2="70886" y2="79827"/>
                        <a14:foregroundMark x1="67085" y1="67338" x2="60364" y2="73911"/>
                        <a14:foregroundMark x1="60364" y1="73911" x2="55622" y2="82991"/>
                        <a14:foregroundMark x1="55622" y1="82991" x2="61181" y2="85949"/>
                        <a14:foregroundMark x1="61181" y1="85949" x2="64887" y2="86154"/>
                        <a14:foregroundMark x1="64887" y1="86154" x2="76256" y2="80444"/>
                        <a14:foregroundMark x1="76256" y1="80444" x2="77136" y2="75514"/>
                        <a14:foregroundMark x1="77136" y1="75514" x2="76665" y2="69392"/>
                        <a14:foregroundMark x1="76665" y1="69392" x2="73241" y2="65941"/>
                        <a14:foregroundMark x1="73241" y1="65941" x2="65609" y2="66516"/>
                        <a14:foregroundMark x1="65609" y1="66516" x2="63693" y2="68735"/>
                        <a14:foregroundMark x1="65798" y1="72884" x2="65798" y2="78924"/>
                        <a14:foregroundMark x1="65798" y1="78924" x2="69253" y2="80772"/>
                        <a14:foregroundMark x1="69253" y1="80772" x2="71859" y2="76048"/>
                        <a14:foregroundMark x1="71859" y1="76048" x2="73524" y2="64914"/>
                        <a14:foregroundMark x1="73524" y1="64914" x2="69881" y2="63722"/>
                        <a14:foregroundMark x1="69881" y1="63722" x2="66866" y2="65900"/>
                        <a14:foregroundMark x1="66866" y1="65900" x2="64322" y2="69228"/>
                        <a14:foregroundMark x1="64322" y1="69228" x2="65389" y2="77609"/>
                        <a14:foregroundMark x1="15327" y1="62079" x2="11966" y2="63640"/>
                        <a14:foregroundMark x1="11966" y1="63640" x2="9925" y2="67625"/>
                        <a14:foregroundMark x1="9925" y1="67625" x2="9485" y2="72062"/>
                        <a14:foregroundMark x1="9485" y1="72062" x2="12971" y2="74117"/>
                        <a14:foregroundMark x1="12971" y1="74117" x2="19692" y2="67214"/>
                        <a14:foregroundMark x1="19692" y1="67214" x2="20572" y2="62325"/>
                        <a14:foregroundMark x1="20572" y1="62325" x2="16960" y2="61298"/>
                        <a14:foregroundMark x1="16960" y1="61298" x2="14259" y2="62613"/>
                        <a14:foregroundMark x1="11275" y1="65694" x2="11746" y2="70912"/>
                        <a14:foregroundMark x1="11746" y1="70912" x2="15641" y2="70707"/>
                        <a14:foregroundMark x1="15641" y1="70707" x2="17211" y2="65859"/>
                        <a14:foregroundMark x1="17211" y1="65859" x2="14259" y2="63558"/>
                        <a14:foregroundMark x1="14259" y1="63558" x2="11903" y2="66516"/>
                        <a14:foregroundMark x1="10019" y1="99795" x2="13317" y2="97658"/>
                        <a14:foregroundMark x1="13317" y1="97658" x2="20729" y2="96590"/>
                        <a14:foregroundMark x1="20729" y1="96590" x2="17305" y2="99753"/>
                        <a14:foregroundMark x1="17305" y1="99753" x2="9956" y2="99260"/>
                        <a14:foregroundMark x1="9956" y1="99260" x2="10019" y2="99260"/>
                        <a14:foregroundMark x1="31438" y1="740" x2="39384" y2="10723"/>
                        <a14:foregroundMark x1="39384" y1="10723" x2="42933" y2="10394"/>
                        <a14:foregroundMark x1="42933" y1="10394" x2="49843" y2="6779"/>
                        <a14:foregroundMark x1="49843" y1="6779" x2="51790" y2="2958"/>
                        <a14:foregroundMark x1="51790" y1="2958" x2="32286" y2="986"/>
                        <a14:foregroundMark x1="32286" y1="986" x2="32286" y2="986"/>
                      </a14:backgroundRemoval>
                    </a14:imgEffect>
                  </a14:imgLayer>
                </a14:imgProps>
              </a:ext>
            </a:extLst>
          </a:blip>
          <a:srcRect l="7258" t="1564" r="5898" b="1797"/>
          <a:stretch/>
        </p:blipFill>
        <p:spPr>
          <a:xfrm>
            <a:off x="6518366" y="1222560"/>
            <a:ext cx="5604267" cy="47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B74CB-99D6-F2EA-2366-762271630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34" y="368617"/>
            <a:ext cx="948320" cy="5740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5AAA650-D913-72F5-31B0-D3257601BCBA}"/>
              </a:ext>
            </a:extLst>
          </p:cNvPr>
          <p:cNvGrpSpPr>
            <a:grpSpLocks noChangeAspect="1"/>
          </p:cNvGrpSpPr>
          <p:nvPr/>
        </p:nvGrpSpPr>
        <p:grpSpPr>
          <a:xfrm>
            <a:off x="2385042" y="990407"/>
            <a:ext cx="10769255" cy="4877186"/>
            <a:chOff x="-17560575" y="7888342"/>
            <a:chExt cx="9733415" cy="4409404"/>
          </a:xfrm>
        </p:grpSpPr>
        <p:pic>
          <p:nvPicPr>
            <p:cNvPr id="10" name="Graphic 9" descr="Female Profile outline">
              <a:extLst>
                <a:ext uri="{FF2B5EF4-FFF2-40B4-BE49-F238E27FC236}">
                  <a16:creationId xmlns:a16="http://schemas.microsoft.com/office/drawing/2014/main" id="{9C19BDD8-FDC9-AC50-9D06-78191E311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2657836" y="10743475"/>
              <a:ext cx="892785" cy="1088062"/>
            </a:xfrm>
            <a:prstGeom prst="rect">
              <a:avLst/>
            </a:prstGeom>
          </p:spPr>
        </p:pic>
        <p:pic>
          <p:nvPicPr>
            <p:cNvPr id="11" name="Graphic 10" descr="Male profile outline">
              <a:extLst>
                <a:ext uri="{FF2B5EF4-FFF2-40B4-BE49-F238E27FC236}">
                  <a16:creationId xmlns:a16="http://schemas.microsoft.com/office/drawing/2014/main" id="{F77F1D4A-8EEA-D20E-97FA-887B5C67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3919041" y="10743475"/>
              <a:ext cx="892785" cy="1088062"/>
            </a:xfrm>
            <a:prstGeom prst="rect">
              <a:avLst/>
            </a:prstGeom>
          </p:spPr>
        </p:pic>
        <p:pic>
          <p:nvPicPr>
            <p:cNvPr id="12" name="Graphic 11" descr="Male profile outline">
              <a:extLst>
                <a:ext uri="{FF2B5EF4-FFF2-40B4-BE49-F238E27FC236}">
                  <a16:creationId xmlns:a16="http://schemas.microsoft.com/office/drawing/2014/main" id="{EA805B68-A26A-C6B0-3C0E-2C044D1BE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6985392" y="10743475"/>
              <a:ext cx="892785" cy="1088062"/>
            </a:xfrm>
            <a:prstGeom prst="rect">
              <a:avLst/>
            </a:prstGeom>
          </p:spPr>
        </p:pic>
        <p:pic>
          <p:nvPicPr>
            <p:cNvPr id="13" name="Graphic 12" descr="Male profile outline">
              <a:extLst>
                <a:ext uri="{FF2B5EF4-FFF2-40B4-BE49-F238E27FC236}">
                  <a16:creationId xmlns:a16="http://schemas.microsoft.com/office/drawing/2014/main" id="{68632C05-B186-44A8-956D-7E22BBD45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6121520" y="10743475"/>
              <a:ext cx="892785" cy="1088062"/>
            </a:xfrm>
            <a:prstGeom prst="rect">
              <a:avLst/>
            </a:prstGeom>
          </p:spPr>
        </p:pic>
        <p:pic>
          <p:nvPicPr>
            <p:cNvPr id="14" name="Graphic 13" descr="Male profile outline">
              <a:extLst>
                <a:ext uri="{FF2B5EF4-FFF2-40B4-BE49-F238E27FC236}">
                  <a16:creationId xmlns:a16="http://schemas.microsoft.com/office/drawing/2014/main" id="{423AE979-E8EB-C877-C0B2-1617A5BBA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15097042" y="10743476"/>
              <a:ext cx="892785" cy="108805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6B769B-A98E-7331-1349-6B60DB8403F5}"/>
                </a:ext>
              </a:extLst>
            </p:cNvPr>
            <p:cNvSpPr txBox="1"/>
            <p:nvPr/>
          </p:nvSpPr>
          <p:spPr>
            <a:xfrm>
              <a:off x="-17095761" y="10230687"/>
              <a:ext cx="5574322" cy="277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1E507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MUNICIPAL DIRECTORS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4BDCD7-9F2D-38AA-42F4-002AA246A264}"/>
                </a:ext>
              </a:extLst>
            </p:cNvPr>
            <p:cNvSpPr txBox="1"/>
            <p:nvPr/>
          </p:nvSpPr>
          <p:spPr>
            <a:xfrm>
              <a:off x="-17400721" y="11772959"/>
              <a:ext cx="2564490" cy="36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6E8D5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Salmon</a:t>
              </a:r>
              <a:r>
                <a:rPr lang="en-US" sz="2000" b="1" dirty="0">
                  <a:solidFill>
                    <a:srgbClr val="6E8D52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Arm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3BD3C-6A5F-21D6-7784-61E78A059CB8}"/>
                </a:ext>
              </a:extLst>
            </p:cNvPr>
            <p:cNvSpPr txBox="1"/>
            <p:nvPr/>
          </p:nvSpPr>
          <p:spPr>
            <a:xfrm>
              <a:off x="-14182276" y="11772959"/>
              <a:ext cx="1408048" cy="33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Revelstoke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0C112A-C0F4-BA4B-9F0A-3CC05F53248D}"/>
                </a:ext>
              </a:extLst>
            </p:cNvPr>
            <p:cNvSpPr txBox="1"/>
            <p:nvPr/>
          </p:nvSpPr>
          <p:spPr>
            <a:xfrm>
              <a:off x="-12984812" y="11772959"/>
              <a:ext cx="1486808" cy="33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Sicamous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985ABD-B950-DEBC-5C7D-A091256AE3AC}"/>
                </a:ext>
              </a:extLst>
            </p:cNvPr>
            <p:cNvSpPr txBox="1"/>
            <p:nvPr/>
          </p:nvSpPr>
          <p:spPr>
            <a:xfrm>
              <a:off x="-15185414" y="11772959"/>
              <a:ext cx="1059473" cy="33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3D597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Golden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770271-6BA5-2044-3153-12D52FDEA596}"/>
                </a:ext>
              </a:extLst>
            </p:cNvPr>
            <p:cNvGrpSpPr/>
            <p:nvPr/>
          </p:nvGrpSpPr>
          <p:grpSpPr>
            <a:xfrm>
              <a:off x="-17560575" y="7888342"/>
              <a:ext cx="9733415" cy="4409404"/>
              <a:chOff x="-17560575" y="7888342"/>
              <a:chExt cx="9733415" cy="440940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A9A217E-12D4-D4EA-A1F5-A537D7C461B5}"/>
                  </a:ext>
                </a:extLst>
              </p:cNvPr>
              <p:cNvGrpSpPr/>
              <p:nvPr/>
            </p:nvGrpSpPr>
            <p:grpSpPr>
              <a:xfrm>
                <a:off x="-17202285" y="8929251"/>
                <a:ext cx="5767218" cy="1095818"/>
                <a:chOff x="-17202285" y="8929251"/>
                <a:chExt cx="5767218" cy="1095818"/>
              </a:xfrm>
            </p:grpSpPr>
            <p:pic>
              <p:nvPicPr>
                <p:cNvPr id="31" name="Graphic 30" descr="Female Profile outline">
                  <a:extLst>
                    <a:ext uri="{FF2B5EF4-FFF2-40B4-BE49-F238E27FC236}">
                      <a16:creationId xmlns:a16="http://schemas.microsoft.com/office/drawing/2014/main" id="{65432870-8FF5-3FA0-BABF-CDFC1A12AE1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952665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2" name="Graphic 31" descr="Female Profile outline">
                  <a:extLst>
                    <a:ext uri="{FF2B5EF4-FFF2-40B4-BE49-F238E27FC236}">
                      <a16:creationId xmlns:a16="http://schemas.microsoft.com/office/drawing/2014/main" id="{24959627-568C-8665-1E79-711F2A606C9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7202285" y="8935433"/>
                  <a:ext cx="892786" cy="1088621"/>
                </a:xfrm>
                <a:prstGeom prst="rect">
                  <a:avLst/>
                </a:prstGeom>
              </p:spPr>
            </p:pic>
            <p:pic>
              <p:nvPicPr>
                <p:cNvPr id="33" name="Graphic 32" descr="Male profile outline">
                  <a:extLst>
                    <a:ext uri="{FF2B5EF4-FFF2-40B4-BE49-F238E27FC236}">
                      <a16:creationId xmlns:a16="http://schemas.microsoft.com/office/drawing/2014/main" id="{F733B88E-DC89-E624-1C4F-2A9AEB0205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6389880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4" name="Graphic 33" descr="Male profile outline">
                  <a:extLst>
                    <a:ext uri="{FF2B5EF4-FFF2-40B4-BE49-F238E27FC236}">
                      <a16:creationId xmlns:a16="http://schemas.microsoft.com/office/drawing/2014/main" id="{72AFCC6A-BF00-C996-3176-8D26D8DE8A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577475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5" name="Graphic 34" descr="Male profile outline">
                  <a:extLst>
                    <a:ext uri="{FF2B5EF4-FFF2-40B4-BE49-F238E27FC236}">
                      <a16:creationId xmlns:a16="http://schemas.microsoft.com/office/drawing/2014/main" id="{FEEA77BE-A9FD-3C8B-9A80-BBAF833B21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140260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6" name="Graphic 35" descr="Female Profile outline">
                  <a:extLst>
                    <a:ext uri="{FF2B5EF4-FFF2-40B4-BE49-F238E27FC236}">
                      <a16:creationId xmlns:a16="http://schemas.microsoft.com/office/drawing/2014/main" id="{0E1B1558-C0CB-0C78-8590-6CDBEAA97CB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327853" y="8936447"/>
                  <a:ext cx="892786" cy="1088622"/>
                </a:xfrm>
                <a:prstGeom prst="rect">
                  <a:avLst/>
                </a:prstGeom>
              </p:spPr>
            </p:pic>
            <p:pic>
              <p:nvPicPr>
                <p:cNvPr id="37" name="Graphic 36" descr="Male profile outline">
                  <a:extLst>
                    <a:ext uri="{FF2B5EF4-FFF2-40B4-BE49-F238E27FC236}">
                      <a16:creationId xmlns:a16="http://schemas.microsoft.com/office/drawing/2014/main" id="{F886A2DA-CB6A-217E-BA96-FBEC413446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4765070" y="8929251"/>
                  <a:ext cx="892786" cy="1088622"/>
                </a:xfrm>
                <a:prstGeom prst="rect">
                  <a:avLst/>
                </a:prstGeom>
              </p:spPr>
            </p:pic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B083136-4D95-559D-1975-08C728F7614A}"/>
                  </a:ext>
                </a:extLst>
              </p:cNvPr>
              <p:cNvSpPr txBox="1"/>
              <p:nvPr/>
            </p:nvSpPr>
            <p:spPr>
              <a:xfrm>
                <a:off x="-17190346" y="8501245"/>
                <a:ext cx="5755279" cy="277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ELECTORAL AREA DIRECTORS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D0964C-6BC0-9097-21BB-FFC54B86E990}"/>
                  </a:ext>
                </a:extLst>
              </p:cNvPr>
              <p:cNvSpPr txBox="1"/>
              <p:nvPr/>
            </p:nvSpPr>
            <p:spPr>
              <a:xfrm>
                <a:off x="-16872791" y="9595759"/>
                <a:ext cx="237054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A0EE33-473B-C3C1-57BB-95114D7DE090}"/>
                  </a:ext>
                </a:extLst>
              </p:cNvPr>
              <p:cNvSpPr txBox="1"/>
              <p:nvPr/>
            </p:nvSpPr>
            <p:spPr>
              <a:xfrm>
                <a:off x="-16112627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6322AC-EB61-ABAB-0F40-B724CCE0F0F5}"/>
                  </a:ext>
                </a:extLst>
              </p:cNvPr>
              <p:cNvSpPr txBox="1"/>
              <p:nvPr/>
            </p:nvSpPr>
            <p:spPr>
              <a:xfrm>
                <a:off x="-15292645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1175A4-422D-2138-BE5E-83D2529B9726}"/>
                  </a:ext>
                </a:extLst>
              </p:cNvPr>
              <p:cNvSpPr txBox="1"/>
              <p:nvPr/>
            </p:nvSpPr>
            <p:spPr>
              <a:xfrm>
                <a:off x="-14472663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3ABBAF-C3F7-0650-F300-9B4740F9B1B3}"/>
                  </a:ext>
                </a:extLst>
              </p:cNvPr>
              <p:cNvSpPr txBox="1"/>
              <p:nvPr/>
            </p:nvSpPr>
            <p:spPr>
              <a:xfrm>
                <a:off x="-13671931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057A8F-2537-DC7A-0984-850DB6BB9A6D}"/>
                  </a:ext>
                </a:extLst>
              </p:cNvPr>
              <p:cNvSpPr txBox="1"/>
              <p:nvPr/>
            </p:nvSpPr>
            <p:spPr>
              <a:xfrm>
                <a:off x="-12851949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F5518F-86EA-4DDD-9DCE-8B1E078A6A7D}"/>
                  </a:ext>
                </a:extLst>
              </p:cNvPr>
              <p:cNvSpPr txBox="1"/>
              <p:nvPr/>
            </p:nvSpPr>
            <p:spPr>
              <a:xfrm>
                <a:off x="-12051219" y="9595759"/>
                <a:ext cx="325747" cy="311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1E5077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353AEC6-51CE-D7E6-D777-DC925DF66032}"/>
                  </a:ext>
                </a:extLst>
              </p:cNvPr>
              <p:cNvSpPr/>
              <p:nvPr/>
            </p:nvSpPr>
            <p:spPr>
              <a:xfrm>
                <a:off x="-17560575" y="7888342"/>
                <a:ext cx="9733415" cy="44094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900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19859</TotalTime>
  <Words>549</Words>
  <Application>Microsoft Macintosh PowerPoint</Application>
  <PresentationFormat>Widescreen</PresentationFormat>
  <Paragraphs>173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ZapfDingbatsITC</vt:lpstr>
      <vt:lpstr>Arial</vt:lpstr>
      <vt:lpstr>Avenir Next Condensed Medium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NWCI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 Neilson</dc:creator>
  <cp:lastModifiedBy>Allan Neilson</cp:lastModifiedBy>
  <cp:revision>717</cp:revision>
  <cp:lastPrinted>2017-02-10T16:00:35Z</cp:lastPrinted>
  <dcterms:created xsi:type="dcterms:W3CDTF">2013-11-11T19:44:29Z</dcterms:created>
  <dcterms:modified xsi:type="dcterms:W3CDTF">2024-01-20T18:08:47Z</dcterms:modified>
</cp:coreProperties>
</file>