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3" r:id="rId6"/>
    <p:sldId id="305" r:id="rId7"/>
    <p:sldId id="296" r:id="rId8"/>
    <p:sldId id="302" r:id="rId9"/>
    <p:sldId id="303" r:id="rId10"/>
    <p:sldId id="300" r:id="rId11"/>
    <p:sldId id="304" r:id="rId12"/>
    <p:sldId id="299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CB6A"/>
    <a:srgbClr val="2F3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39" autoAdjust="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748E1AF-6343-46AA-8AEF-4C12F4118850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52858E0-3D38-47B7-97D4-4FE08D90D3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A9D2517-63AA-420A-887D-BE60360A8F4D}" type="datetimeFigureOut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84ECAD9-32EE-4091-BDA5-6BD15ACC5E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465826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4126" y="205483"/>
            <a:ext cx="4526280" cy="145902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 b="1" spc="-50" baseline="0">
                <a:solidFill>
                  <a:srgbClr val="2F3068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897" y="1950235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2F3068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5877432" y="0"/>
            <a:ext cx="588394" cy="6858000"/>
          </a:xfrm>
          <a:prstGeom prst="rect">
            <a:avLst/>
          </a:prstGeom>
          <a:solidFill>
            <a:srgbClr val="FFC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46700-360D-4474-9946-7580E8968658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67F3-A942-43B7-9681-6435F4941075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DE01-3159-42E8-9946-B3F7564EBC72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ECCD-A9BB-4C40-8999-9FDE0B2AF02D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-27537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216548" y="1517651"/>
            <a:ext cx="4639736" cy="3748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635212" y="1517651"/>
            <a:ext cx="4639736" cy="3748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75383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1175383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1315-80A2-4A6F-99BC-2337EDBA509A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7280" y="-27537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216548" y="1937014"/>
            <a:ext cx="4639736" cy="3748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635212" y="1937014"/>
            <a:ext cx="4639736" cy="3748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CEE-D38D-4315-8661-B8B16CE6B114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7022-84E8-42F0-8AEA-ADED76AFD446}" type="datetime1">
              <a:rPr lang="en-US" smtClean="0"/>
              <a:t>3/6/2025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28" y="641646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-27537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151765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3/6/2025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450006"/>
            <a:ext cx="1036320" cy="685800"/>
          </a:xfrm>
          <a:prstGeom prst="rect">
            <a:avLst/>
          </a:prstGeom>
          <a:solidFill>
            <a:srgbClr val="FFC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7" r:id="rId2"/>
    <p:sldLayoutId id="2147483709" r:id="rId3"/>
    <p:sldLayoutId id="2147483716" r:id="rId4"/>
    <p:sldLayoutId id="2147483710" r:id="rId5"/>
    <p:sldLayoutId id="2147483727" r:id="rId6"/>
    <p:sldLayoutId id="2147483720" r:id="rId7"/>
    <p:sldLayoutId id="2147483721" r:id="rId8"/>
    <p:sldLayoutId id="2147483725" r:id="rId9"/>
    <p:sldLayoutId id="2147483726" r:id="rId10"/>
    <p:sldLayoutId id="2147483723" r:id="rId11"/>
    <p:sldLayoutId id="2147483715" r:id="rId12"/>
    <p:sldLayoutId id="214748371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2F3068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2F3068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2F3068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2F3068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2F3068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verdanta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16557" y="205483"/>
            <a:ext cx="5575443" cy="1459024"/>
          </a:xfrm>
        </p:spPr>
        <p:txBody>
          <a:bodyPr/>
          <a:lstStyle/>
          <a:p>
            <a:pPr algn="ctr"/>
            <a:r>
              <a:rPr lang="en-US" dirty="0"/>
              <a:t>City of Edgewood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16556" y="1664507"/>
            <a:ext cx="5575443" cy="127965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2800" dirty="0"/>
              <a:t>DUDLEY ROAD AND CHARTER OAK DRIVE INTERSECTION IMPROVEMENTS</a:t>
            </a:r>
          </a:p>
          <a:p>
            <a:pPr algn="ctr"/>
            <a:endParaRPr lang="en-US" sz="2800" dirty="0"/>
          </a:p>
          <a:p>
            <a:pPr algn="ctr"/>
            <a:r>
              <a:rPr lang="en-US" sz="7200" dirty="0"/>
              <a:t>Public presentation</a:t>
            </a:r>
          </a:p>
          <a:p>
            <a:pPr algn="ctr"/>
            <a:r>
              <a:rPr lang="en-US" sz="7200" dirty="0"/>
              <a:t>March 3, 2025</a:t>
            </a:r>
          </a:p>
        </p:txBody>
      </p:sp>
      <p:pic>
        <p:nvPicPr>
          <p:cNvPr id="9" name="Picture 8" descr="A logo of a tree&#10;&#10;Description automatically generated">
            <a:extLst>
              <a:ext uri="{FF2B5EF4-FFF2-40B4-BE49-F238E27FC236}">
                <a16:creationId xmlns:a16="http://schemas.microsoft.com/office/drawing/2014/main" id="{DE5ADC71-0034-33AB-06E6-69737869A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3" y="4665134"/>
            <a:ext cx="2002954" cy="1769678"/>
          </a:xfrm>
          <a:prstGeom prst="rect">
            <a:avLst/>
          </a:prstGeom>
        </p:spPr>
      </p:pic>
      <p:pic>
        <p:nvPicPr>
          <p:cNvPr id="8" name="Picture 7" descr="Aerial view of a neighborhood&#10;&#10;Description automatically generated">
            <a:extLst>
              <a:ext uri="{FF2B5EF4-FFF2-40B4-BE49-F238E27FC236}">
                <a16:creationId xmlns:a16="http://schemas.microsoft.com/office/drawing/2014/main" id="{9BD8578E-654C-1DC1-08DB-E80E0D097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" y="937609"/>
            <a:ext cx="6600526" cy="552887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72D133F-F47E-2632-4773-55A0D87D7EBC}"/>
              </a:ext>
            </a:extLst>
          </p:cNvPr>
          <p:cNvSpPr/>
          <p:nvPr/>
        </p:nvSpPr>
        <p:spPr>
          <a:xfrm rot="900000">
            <a:off x="702733" y="3429000"/>
            <a:ext cx="3903134" cy="157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FE6D4-3882-B04A-5CAA-744FF65F795E}"/>
              </a:ext>
            </a:extLst>
          </p:cNvPr>
          <p:cNvSpPr txBox="1"/>
          <p:nvPr/>
        </p:nvSpPr>
        <p:spPr>
          <a:xfrm>
            <a:off x="2898096" y="1402897"/>
            <a:ext cx="12844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RC HINSDALE ELEM.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689101-2449-1A37-4B7A-F8990C7C2031}"/>
              </a:ext>
            </a:extLst>
          </p:cNvPr>
          <p:cNvSpPr txBox="1"/>
          <p:nvPr/>
        </p:nvSpPr>
        <p:spPr>
          <a:xfrm rot="20323802">
            <a:off x="4350461" y="3610565"/>
            <a:ext cx="10588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DUDLEY 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EA7BB-57B3-56C7-153B-75B941B12C46}"/>
              </a:ext>
            </a:extLst>
          </p:cNvPr>
          <p:cNvSpPr txBox="1"/>
          <p:nvPr/>
        </p:nvSpPr>
        <p:spPr>
          <a:xfrm rot="16200000">
            <a:off x="1665565" y="5710967"/>
            <a:ext cx="15019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CHARTER OAK RD</a:t>
            </a:r>
          </a:p>
        </p:txBody>
      </p:sp>
      <p:pic>
        <p:nvPicPr>
          <p:cNvPr id="2" name="Picture 1" descr="A blue and black 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6CCE667-CCF6-0CAD-6404-0CBC73B93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877" y="5081287"/>
            <a:ext cx="2866195" cy="937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83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Intersection Improvements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BC9BB-3E3B-EE3D-9171-9223D6AE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44" y="1071596"/>
            <a:ext cx="11604111" cy="57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21F38-5426-BE03-F885-CB92D4CF6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AB8F6D-B0E0-4C0D-5097-3C484A92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of Way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1CFF-88D8-FFCF-E7BF-FB4E4FE3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16" y="1135527"/>
            <a:ext cx="8454609" cy="57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9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Project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Straighten out the sharp curve along Dudley</a:t>
            </a:r>
          </a:p>
          <a:p>
            <a:r>
              <a:rPr lang="en-US" sz="3200" dirty="0"/>
              <a:t>Add Turn Lanes along Dudley to increase capacity</a:t>
            </a:r>
          </a:p>
          <a:p>
            <a:r>
              <a:rPr lang="en-US" sz="3200" dirty="0"/>
              <a:t>Align </a:t>
            </a:r>
            <a:r>
              <a:rPr lang="en-US" sz="3200" dirty="0" err="1"/>
              <a:t>Tupman</a:t>
            </a:r>
            <a:r>
              <a:rPr lang="en-US" sz="3200" dirty="0"/>
              <a:t> Drive with Charter Oak Road</a:t>
            </a:r>
          </a:p>
          <a:p>
            <a:r>
              <a:rPr lang="en-US" sz="3200" dirty="0"/>
              <a:t>Upgrade Traffic Signals</a:t>
            </a:r>
          </a:p>
          <a:p>
            <a:r>
              <a:rPr lang="en-US" sz="3200" dirty="0"/>
              <a:t>Increase Traffic Flow and reduce delay through intersection</a:t>
            </a:r>
          </a:p>
          <a:p>
            <a:r>
              <a:rPr lang="en-US" sz="3200" dirty="0"/>
              <a:t>Improve Pedestrian Safety and Visibility</a:t>
            </a:r>
          </a:p>
          <a:p>
            <a:r>
              <a:rPr lang="en-US" sz="3200" dirty="0"/>
              <a:t>Improve Access to RC Hinsdale</a:t>
            </a:r>
          </a:p>
        </p:txBody>
      </p:sp>
    </p:spTree>
    <p:extLst>
      <p:ext uri="{BB962C8B-B14F-4D97-AF65-F5344CB8AC3E}">
        <p14:creationId xmlns:p14="http://schemas.microsoft.com/office/powerpoint/2010/main" val="180322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Sharp Curve on Dudley/No Turn Lanes</a:t>
            </a:r>
          </a:p>
        </p:txBody>
      </p:sp>
      <p:pic>
        <p:nvPicPr>
          <p:cNvPr id="3" name="Content Placeholder 2" descr="A road with trees and power lines&#10;&#10;Description automatically generated">
            <a:extLst>
              <a:ext uri="{FF2B5EF4-FFF2-40B4-BE49-F238E27FC236}">
                <a16:creationId xmlns:a16="http://schemas.microsoft.com/office/drawing/2014/main" id="{19C9440C-F9EE-4518-26E8-C8CD4C814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75384"/>
            <a:ext cx="10058400" cy="5662880"/>
          </a:xfrm>
        </p:spPr>
      </p:pic>
    </p:spTree>
    <p:extLst>
      <p:ext uri="{BB962C8B-B14F-4D97-AF65-F5344CB8AC3E}">
        <p14:creationId xmlns:p14="http://schemas.microsoft.com/office/powerpoint/2010/main" val="339369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Tupman</a:t>
            </a:r>
            <a:r>
              <a:rPr lang="en-US" sz="4000" dirty="0"/>
              <a:t> / Charter Oak Not Aligned</a:t>
            </a:r>
          </a:p>
        </p:txBody>
      </p:sp>
      <p:pic>
        <p:nvPicPr>
          <p:cNvPr id="4" name="Picture 3" descr="A street corner with a red light and a green lawn&#10;&#10;Description automatically generated with medium confidence">
            <a:extLst>
              <a:ext uri="{FF2B5EF4-FFF2-40B4-BE49-F238E27FC236}">
                <a16:creationId xmlns:a16="http://schemas.microsoft.com/office/drawing/2014/main" id="{DA39E94C-DE7A-4972-5B61-BE87A4C6C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195120"/>
            <a:ext cx="10058401" cy="56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8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Signals/Lighting</a:t>
            </a:r>
          </a:p>
        </p:txBody>
      </p:sp>
      <p:pic>
        <p:nvPicPr>
          <p:cNvPr id="3" name="Content Placeholder 2" descr="A street with traffic lights and cars on it&#10;&#10;Description automatically generated">
            <a:extLst>
              <a:ext uri="{FF2B5EF4-FFF2-40B4-BE49-F238E27FC236}">
                <a16:creationId xmlns:a16="http://schemas.microsoft.com/office/drawing/2014/main" id="{2877D85A-7940-03CF-625B-810ED487B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5" y="1175384"/>
            <a:ext cx="10058399" cy="566001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BD21B-0815-EF75-B14C-9E9A0D252475}"/>
              </a:ext>
            </a:extLst>
          </p:cNvPr>
          <p:cNvSpPr txBox="1"/>
          <p:nvPr/>
        </p:nvSpPr>
        <p:spPr>
          <a:xfrm>
            <a:off x="3431937" y="6210082"/>
            <a:ext cx="532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THOMAS MORE PARKWAY AT ST. ELIZABETH ENTRANCE</a:t>
            </a:r>
          </a:p>
        </p:txBody>
      </p:sp>
    </p:spTree>
    <p:extLst>
      <p:ext uri="{BB962C8B-B14F-4D97-AF65-F5344CB8AC3E}">
        <p14:creationId xmlns:p14="http://schemas.microsoft.com/office/powerpoint/2010/main" val="403132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Signals/Lighting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BD21B-0815-EF75-B14C-9E9A0D252475}"/>
              </a:ext>
            </a:extLst>
          </p:cNvPr>
          <p:cNvSpPr txBox="1"/>
          <p:nvPr/>
        </p:nvSpPr>
        <p:spPr>
          <a:xfrm>
            <a:off x="3431937" y="6210082"/>
            <a:ext cx="532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THOMAS MORE PARKWAY AT ST. ELIZABETH ENTRANCE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BE09E-00C1-E605-2B29-618B8624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87" y="1150160"/>
            <a:ext cx="7022969" cy="57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Schedule/Cost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u="sng" dirty="0"/>
              <a:t>Finalize Right of Way:  March 2025</a:t>
            </a:r>
          </a:p>
          <a:p>
            <a:r>
              <a:rPr lang="en-US" sz="3600" dirty="0"/>
              <a:t>Project Bid:  </a:t>
            </a:r>
            <a:r>
              <a:rPr lang="en-US" sz="3600" b="1" u="sng" dirty="0"/>
              <a:t>March 6, 2025</a:t>
            </a:r>
          </a:p>
          <a:p>
            <a:r>
              <a:rPr lang="en-US" sz="3600" dirty="0"/>
              <a:t>Open Bids:  </a:t>
            </a:r>
            <a:r>
              <a:rPr lang="en-US" sz="3600" b="1" u="sng" dirty="0"/>
              <a:t>March 27, 2025</a:t>
            </a:r>
          </a:p>
          <a:p>
            <a:r>
              <a:rPr lang="en-US" sz="3600" dirty="0"/>
              <a:t>Construction</a:t>
            </a:r>
            <a:r>
              <a:rPr lang="en-US" sz="3600" b="1" dirty="0"/>
              <a:t>:  </a:t>
            </a:r>
            <a:r>
              <a:rPr lang="en-US" sz="3600" b="1" u="sng" dirty="0"/>
              <a:t>April </a:t>
            </a:r>
            <a:r>
              <a:rPr lang="en-US" sz="3600" u="sng" dirty="0"/>
              <a:t>– </a:t>
            </a:r>
            <a:r>
              <a:rPr lang="en-US" sz="3600" b="1" u="sng" dirty="0"/>
              <a:t>October 2025 </a:t>
            </a:r>
            <a:r>
              <a:rPr lang="en-US" sz="2800" dirty="0"/>
              <a:t>(Majority of work to take place during school summer break)</a:t>
            </a:r>
          </a:p>
          <a:p>
            <a:endParaRPr lang="en-US" sz="2800" dirty="0"/>
          </a:p>
          <a:p>
            <a:r>
              <a:rPr lang="en-US" sz="3600" dirty="0"/>
              <a:t>Preliminary Opinion of Construction Cost:  </a:t>
            </a:r>
            <a:r>
              <a:rPr lang="en-US" sz="3600" b="1" u="sng" dirty="0"/>
              <a:t>$1.2 Million</a:t>
            </a:r>
          </a:p>
        </p:txBody>
      </p:sp>
    </p:spTree>
    <p:extLst>
      <p:ext uri="{BB962C8B-B14F-4D97-AF65-F5344CB8AC3E}">
        <p14:creationId xmlns:p14="http://schemas.microsoft.com/office/powerpoint/2010/main" val="17621490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1af3243-3dd4-4a8d-8c0d-dd76da1f02a5"/>
    <ds:schemaRef ds:uri="http://purl.org/dc/elements/1.1/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169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Open Sans</vt:lpstr>
      <vt:lpstr>Wingdings</vt:lpstr>
      <vt:lpstr>RetrospectVTI</vt:lpstr>
      <vt:lpstr>City of Edgewood</vt:lpstr>
      <vt:lpstr>Intersection Improvements</vt:lpstr>
      <vt:lpstr>Right of Way Needs</vt:lpstr>
      <vt:lpstr>Intersection Project Goals</vt:lpstr>
      <vt:lpstr>Sharp Curve on Dudley/No Turn Lanes</vt:lpstr>
      <vt:lpstr>Tupman / Charter Oak Not Aligned</vt:lpstr>
      <vt:lpstr>Traffic Signals/Lighting</vt:lpstr>
      <vt:lpstr>Traffic Signals/Lighting</vt:lpstr>
      <vt:lpstr>Project Schedule/Cost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Dehner</dc:creator>
  <cp:lastModifiedBy>Brian Dehner</cp:lastModifiedBy>
  <cp:revision>2</cp:revision>
  <dcterms:created xsi:type="dcterms:W3CDTF">2022-04-05T21:24:09Z</dcterms:created>
  <dcterms:modified xsi:type="dcterms:W3CDTF">2025-03-06T19:45:56Z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