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57" r:id="rId6"/>
    <p:sldId id="259" r:id="rId7"/>
    <p:sldId id="296" r:id="rId8"/>
    <p:sldId id="300" r:id="rId9"/>
    <p:sldId id="302" r:id="rId10"/>
    <p:sldId id="301" r:id="rId11"/>
    <p:sldId id="297" r:id="rId12"/>
    <p:sldId id="29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BEB120-C94D-FEAD-CE4D-496F456DAC1C}" name="Peter Wills" initials="PW" userId="S::peter.wills@shorelinecity.com::d0e0f29e-9df7-4607-972e-ad8e5af51f9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266A"/>
    <a:srgbClr val="34193E"/>
    <a:srgbClr val="434142"/>
    <a:srgbClr val="F2F3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7162" autoAdjust="0"/>
  </p:normalViewPr>
  <p:slideViewPr>
    <p:cSldViewPr snapToGrid="0">
      <p:cViewPr>
        <p:scale>
          <a:sx n="67" d="100"/>
          <a:sy n="67" d="100"/>
        </p:scale>
        <p:origin x="644" y="-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84509-2E36-42E9-AF90-0646B575EBC8}" type="datetimeFigureOut">
              <a:t>10/29/2025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AE24C-4A9B-418F-A778-1D872E344F77}" type="slidenum">
              <a:t>‹#›</a:t>
            </a:fld>
            <a:endParaRPr lang="en-US"/>
          </a:p>
        </p:txBody>
      </p:sp>
    </p:spTree>
    <p:extLst>
      <p:ext uri="{BB962C8B-B14F-4D97-AF65-F5344CB8AC3E}">
        <p14:creationId xmlns:p14="http://schemas.microsoft.com/office/powerpoint/2010/main" val="1201091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Hi everyone, </a:t>
            </a:r>
            <a:r>
              <a:rPr lang="en-US">
                <a:ea typeface="Calibri"/>
                <a:cs typeface="Calibri"/>
              </a:rPr>
              <a:t>thank you so </a:t>
            </a:r>
            <a:r>
              <a:rPr lang="en-US" dirty="0">
                <a:ea typeface="Calibri"/>
                <a:cs typeface="Calibri"/>
              </a:rPr>
              <a:t>much for being here today! I know how busy your days </a:t>
            </a:r>
            <a:r>
              <a:rPr lang="en-US" dirty="0" err="1">
                <a:ea typeface="Calibri"/>
                <a:cs typeface="Calibri"/>
              </a:rPr>
              <a:t>areb</a:t>
            </a:r>
            <a:r>
              <a:rPr lang="en-US" dirty="0">
                <a:ea typeface="Calibri"/>
                <a:cs typeface="Calibri"/>
              </a:rPr>
              <a:t>, so I appreciate you all taking the time out of your day to </a:t>
            </a:r>
            <a:r>
              <a:rPr lang="en-US" dirty="0" err="1">
                <a:ea typeface="Calibri"/>
                <a:cs typeface="Calibri"/>
              </a:rPr>
              <a:t>collab</a:t>
            </a:r>
            <a:r>
              <a:rPr lang="en-US" dirty="0">
                <a:ea typeface="Calibri"/>
                <a:cs typeface="Calibri"/>
              </a:rPr>
              <a:t> with your fellow </a:t>
            </a:r>
            <a:r>
              <a:rPr lang="en-US" dirty="0" err="1">
                <a:ea typeface="Calibri"/>
                <a:cs typeface="Calibri"/>
              </a:rPr>
              <a:t>getty</a:t>
            </a:r>
            <a:r>
              <a:rPr lang="en-US" dirty="0">
                <a:ea typeface="Calibri"/>
                <a:cs typeface="Calibri"/>
              </a:rPr>
              <a:t> </a:t>
            </a:r>
            <a:r>
              <a:rPr lang="en-US" dirty="0" err="1">
                <a:ea typeface="Calibri"/>
                <a:cs typeface="Calibri"/>
              </a:rPr>
              <a:t>st</a:t>
            </a:r>
            <a:r>
              <a:rPr lang="en-US" dirty="0">
                <a:ea typeface="Calibri"/>
                <a:cs typeface="Calibri"/>
              </a:rPr>
              <a:t> business owners. Lunch is from </a:t>
            </a:r>
            <a:r>
              <a:rPr lang="en-US" dirty="0" err="1">
                <a:ea typeface="Calibri"/>
                <a:cs typeface="Calibri"/>
              </a:rPr>
              <a:t>getty</a:t>
            </a:r>
            <a:r>
              <a:rPr lang="en-US" dirty="0">
                <a:ea typeface="Calibri"/>
                <a:cs typeface="Calibri"/>
              </a:rPr>
              <a:t> </a:t>
            </a:r>
            <a:r>
              <a:rPr lang="en-US" dirty="0" err="1">
                <a:ea typeface="Calibri"/>
                <a:cs typeface="Calibri"/>
              </a:rPr>
              <a:t>st</a:t>
            </a:r>
            <a:r>
              <a:rPr lang="en-US" dirty="0">
                <a:ea typeface="Calibri"/>
                <a:cs typeface="Calibri"/>
              </a:rPr>
              <a:t> grill, salads and soup, so please help yourself and get comfortable. </a:t>
            </a:r>
          </a:p>
        </p:txBody>
      </p:sp>
      <p:sp>
        <p:nvSpPr>
          <p:cNvPr id="4" name="Slide Number Placeholder 3"/>
          <p:cNvSpPr>
            <a:spLocks noGrp="1"/>
          </p:cNvSpPr>
          <p:nvPr>
            <p:ph type="sldNum" sz="quarter" idx="5"/>
          </p:nvPr>
        </p:nvSpPr>
        <p:spPr/>
        <p:txBody>
          <a:bodyPr/>
          <a:lstStyle/>
          <a:p>
            <a:fld id="{927AE24C-4A9B-418F-A778-1D872E344F77}" type="slidenum">
              <a:rPr lang="en-US"/>
              <a:t>1</a:t>
            </a:fld>
            <a:endParaRPr lang="en-US"/>
          </a:p>
        </p:txBody>
      </p:sp>
    </p:spTree>
    <p:extLst>
      <p:ext uri="{BB962C8B-B14F-4D97-AF65-F5344CB8AC3E}">
        <p14:creationId xmlns:p14="http://schemas.microsoft.com/office/powerpoint/2010/main" val="286261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agenda is pretty straightforward. We’ll first do introductions, then move into a recap of the first Getty meeting, which was about eight months ago. I included the minutes in your packet—we’ll touch on them briefly before jumping into an overview of the Planning and Economic Development teams. We’ll highlight the work both departments do and how they connect with the business community.</a:t>
            </a:r>
          </a:p>
          <a:p>
            <a:r>
              <a:rPr lang="en-US" dirty="0"/>
              <a:t>Next, we’ll talk about why we’re here today: Corridor and Business Associations, and some examples of the kinds of improvements they fund. Lastly, we’ll have an open-floor conversation about business needs, ideas, and priorities for Getty. We’ll wrap up by setting a date for our next meeting.”</a:t>
            </a:r>
          </a:p>
          <a:p>
            <a:endParaRPr lang="en-US" dirty="0"/>
          </a:p>
        </p:txBody>
      </p:sp>
      <p:sp>
        <p:nvSpPr>
          <p:cNvPr id="4" name="Slide Number Placeholder 3"/>
          <p:cNvSpPr>
            <a:spLocks noGrp="1"/>
          </p:cNvSpPr>
          <p:nvPr>
            <p:ph type="sldNum" sz="quarter" idx="5"/>
          </p:nvPr>
        </p:nvSpPr>
        <p:spPr/>
        <p:txBody>
          <a:bodyPr/>
          <a:lstStyle/>
          <a:p>
            <a:fld id="{927AE24C-4A9B-418F-A778-1D872E344F77}" type="slidenum">
              <a:rPr lang="en-US" smtClean="0"/>
              <a:t>2</a:t>
            </a:fld>
            <a:endParaRPr lang="en-US"/>
          </a:p>
        </p:txBody>
      </p:sp>
    </p:spTree>
    <p:extLst>
      <p:ext uri="{BB962C8B-B14F-4D97-AF65-F5344CB8AC3E}">
        <p14:creationId xmlns:p14="http://schemas.microsoft.com/office/powerpoint/2010/main" val="1747768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 3 – Introductions &amp; Recap</a:t>
            </a:r>
          </a:p>
          <a:p>
            <a:r>
              <a:rPr lang="en-US" dirty="0"/>
              <a:t>“For introductions, let’s keep it short—please share your name, your organization or business, and one word that describes what you love about Getty Street.</a:t>
            </a:r>
          </a:p>
          <a:p>
            <a:r>
              <a:rPr lang="en-US" dirty="0"/>
              <a:t>Now, for a quick recap of the last meeting. My predecessor, Contessa, helped bring everyone together. Planning’s role was a big part of the discussion, along with Economic Development. There was also a public safety update with some helpful tips—especially around the importance of security cameras.</a:t>
            </a:r>
          </a:p>
          <a:p>
            <a:r>
              <a:rPr lang="en-US" dirty="0"/>
              <a:t>The Apple Avenue redesign was another big topic. The plan included reducing lanes after Getty and transitioning to two lanes after Wood Street. A 2022 traffic study also looked at Getty, but lane reductions there are not on the table—so you can take a deep breath on that one.</a:t>
            </a:r>
          </a:p>
          <a:p>
            <a:r>
              <a:rPr lang="en-US" dirty="0"/>
              <a:t>Finally, there was some conversation about Getty’s identity and what improvements might be needed. We’ll dive more into that today. At the bottom of the minutes, you’ll find staff contact information if you’d like to follow up with anyone.</a:t>
            </a:r>
          </a:p>
          <a:p>
            <a:r>
              <a:rPr lang="en-US" dirty="0"/>
              <a:t>Now, to get us started, Mike will give an overview of Planning, and then I’ll cover Economic Development.”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27AE24C-4A9B-418F-A778-1D872E344F77}" type="slidenum">
              <a:t>3</a:t>
            </a:fld>
            <a:endParaRPr lang="en-US"/>
          </a:p>
        </p:txBody>
      </p:sp>
    </p:spTree>
    <p:extLst>
      <p:ext uri="{BB962C8B-B14F-4D97-AF65-F5344CB8AC3E}">
        <p14:creationId xmlns:p14="http://schemas.microsoft.com/office/powerpoint/2010/main" val="457558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priority in Economic Development is to attract, retain, and expand businesses within the City of Muskegon. We do this in very direct ways—through one-on-one visits where we sit down with business owners, learn about your needs, and figure out how we can help. Sometimes that means connecting you with resources or funding opportunities, sometimes it’s helping you navigate city processes, and sometimes it’s just being a sounding board so your concerns are heard.</a:t>
            </a:r>
          </a:p>
          <a:p>
            <a:r>
              <a:rPr lang="en-US" dirty="0"/>
              <a:t>One of our biggest current pushes is housing. Large projects like Shaw Walker and Windward Pointe are in the works to meet growing demand and bring more residents into the city. This not only addresses our housing shortage but also strengthens the customer base for local businesses.</a:t>
            </a:r>
          </a:p>
          <a:p>
            <a:r>
              <a:rPr lang="en-US" dirty="0"/>
              <a:t>Another initiative is building stronger connections within the business community itself. Meetings like today are part of that—bringing business owners together to share ideas and consider collective tools. Corridor Improvement Authorities (CIAs) and Business Improvement Districts (BIDs) are two of those tools. Our department often serves as the liaison to help organize these efforts, walk business owners through the process, and support boards once they’re established.</a:t>
            </a:r>
          </a:p>
          <a:p>
            <a:r>
              <a:rPr lang="en-US" dirty="0"/>
              <a:t>At the end of the day, everything we do is about strengthening Muskegon’s economy. By supporting businesses, encouraging investment, and facilitating projects like housing or corridor improvements, we grow the tax base, retain our workforce, and give the city the resources to provide stronger services. That creates a ripple effect that benefits businesses, residents, and the entire community.”</a:t>
            </a:r>
          </a:p>
          <a:p>
            <a:endParaRPr lang="en-US" dirty="0"/>
          </a:p>
        </p:txBody>
      </p:sp>
      <p:sp>
        <p:nvSpPr>
          <p:cNvPr id="4" name="Slide Number Placeholder 3"/>
          <p:cNvSpPr>
            <a:spLocks noGrp="1"/>
          </p:cNvSpPr>
          <p:nvPr>
            <p:ph type="sldNum" sz="quarter" idx="5"/>
          </p:nvPr>
        </p:nvSpPr>
        <p:spPr/>
        <p:txBody>
          <a:bodyPr/>
          <a:lstStyle/>
          <a:p>
            <a:fld id="{927AE24C-4A9B-418F-A778-1D872E344F77}" type="slidenum">
              <a:rPr lang="en-US" smtClean="0"/>
              <a:t>4</a:t>
            </a:fld>
            <a:endParaRPr lang="en-US"/>
          </a:p>
        </p:txBody>
      </p:sp>
    </p:spTree>
    <p:extLst>
      <p:ext uri="{BB962C8B-B14F-4D97-AF65-F5344CB8AC3E}">
        <p14:creationId xmlns:p14="http://schemas.microsoft.com/office/powerpoint/2010/main" val="3165386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real-life examples of what these tools can do.</a:t>
            </a:r>
          </a:p>
          <a:p>
            <a:r>
              <a:rPr lang="en-US" dirty="0"/>
              <a:t>In Lakeside, their BID funds sidewalk snowplowing so businesses don’t each have to figure it out themselves—it’s taken care of collectively. They also use both a BID and a CIA, either separately or together, so they can address short-term needs while building TIF dollars for the future.</a:t>
            </a:r>
          </a:p>
          <a:p>
            <a:r>
              <a:rPr lang="en-US" dirty="0"/>
              <a:t>In Downtown Muskegon, the DDA uses TIF funds for a one-to-one façade grant program. If a building owner has a $50,000 project, they cover half and the DDA covers the other half. That makes reinvestment much more doable.</a:t>
            </a:r>
          </a:p>
          <a:p>
            <a:r>
              <a:rPr lang="en-US" dirty="0"/>
              <a:t>And in Lansing, the Michigan Avenue CIA used funds for streetscaping—brick terraces, tree plantings, pole banners, the kinds of things that completely change how a corridor feels.</a:t>
            </a:r>
          </a:p>
          <a:p>
            <a:r>
              <a:rPr lang="en-US" dirty="0"/>
              <a:t>So these examples show the range—whether it’s snowplowing, building updates, or major streetscaping, BIDs and CIAs can create visible improvements that benefit the whole corridor.”</a:t>
            </a:r>
          </a:p>
          <a:p>
            <a:endParaRPr lang="en-US" dirty="0"/>
          </a:p>
        </p:txBody>
      </p:sp>
      <p:sp>
        <p:nvSpPr>
          <p:cNvPr id="4" name="Slide Number Placeholder 3"/>
          <p:cNvSpPr>
            <a:spLocks noGrp="1"/>
          </p:cNvSpPr>
          <p:nvPr>
            <p:ph type="sldNum" sz="quarter" idx="5"/>
          </p:nvPr>
        </p:nvSpPr>
        <p:spPr/>
        <p:txBody>
          <a:bodyPr/>
          <a:lstStyle/>
          <a:p>
            <a:fld id="{927AE24C-4A9B-418F-A778-1D872E344F77}" type="slidenum">
              <a:rPr lang="en-US" smtClean="0"/>
              <a:t>7</a:t>
            </a:fld>
            <a:endParaRPr lang="en-US"/>
          </a:p>
        </p:txBody>
      </p:sp>
    </p:spTree>
    <p:extLst>
      <p:ext uri="{BB962C8B-B14F-4D97-AF65-F5344CB8AC3E}">
        <p14:creationId xmlns:p14="http://schemas.microsoft.com/office/powerpoint/2010/main" val="642361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Community Branding &amp; Identity</a:t>
            </a:r>
            <a:endParaRPr lang="en-US" dirty="0"/>
          </a:p>
          <a:p>
            <a:r>
              <a:rPr lang="en-US" dirty="0"/>
              <a:t>What should people think of when they hear “Getty Street”?</a:t>
            </a:r>
          </a:p>
          <a:p>
            <a:r>
              <a:rPr lang="en-US" dirty="0"/>
              <a:t>What makes this corridor unique?</a:t>
            </a:r>
          </a:p>
          <a:p>
            <a:r>
              <a:rPr lang="en-US" b="1" dirty="0"/>
              <a:t>Vision for the Corridor</a:t>
            </a:r>
            <a:endParaRPr lang="en-US" dirty="0"/>
          </a:p>
          <a:p>
            <a:r>
              <a:rPr lang="en-US" dirty="0"/>
              <a:t>What improvements do you want to see?</a:t>
            </a:r>
          </a:p>
          <a:p>
            <a:pPr lvl="1"/>
            <a:r>
              <a:rPr lang="en-US" dirty="0"/>
              <a:t>Safer sidewalks, crosswalks, or bike paths</a:t>
            </a:r>
          </a:p>
          <a:p>
            <a:pPr lvl="1"/>
            <a:r>
              <a:rPr lang="en-US" dirty="0"/>
              <a:t>More parking or better traffic flow</a:t>
            </a:r>
          </a:p>
          <a:p>
            <a:pPr lvl="1"/>
            <a:r>
              <a:rPr lang="en-US" dirty="0"/>
              <a:t>Landscaping, lighting, or public art</a:t>
            </a:r>
          </a:p>
          <a:p>
            <a:pPr lvl="1"/>
            <a:r>
              <a:rPr lang="en-US" dirty="0"/>
              <a:t>Events or branding that bring people here</a:t>
            </a:r>
          </a:p>
          <a:p>
            <a:r>
              <a:rPr lang="en-US" b="1" dirty="0"/>
              <a:t>Goals &amp; Next Steps</a:t>
            </a:r>
            <a:endParaRPr lang="en-US" dirty="0"/>
          </a:p>
          <a:p>
            <a:r>
              <a:rPr lang="en-US" dirty="0"/>
              <a:t>Define shared priorities today</a:t>
            </a:r>
          </a:p>
          <a:p>
            <a:r>
              <a:rPr lang="en-US" dirty="0"/>
              <a:t>Guide future planning and investments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27AE24C-4A9B-418F-A778-1D872E344F77}" type="slidenum">
              <a:t>8</a:t>
            </a:fld>
            <a:endParaRPr lang="en-US"/>
          </a:p>
        </p:txBody>
      </p:sp>
    </p:spTree>
    <p:extLst>
      <p:ext uri="{BB962C8B-B14F-4D97-AF65-F5344CB8AC3E}">
        <p14:creationId xmlns:p14="http://schemas.microsoft.com/office/powerpoint/2010/main" val="168559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27AE24C-4A9B-418F-A778-1D872E344F77}" type="slidenum">
              <a:rPr lang="en-US"/>
              <a:t>9</a:t>
            </a:fld>
            <a:endParaRPr lang="en-US"/>
          </a:p>
        </p:txBody>
      </p:sp>
    </p:spTree>
    <p:extLst>
      <p:ext uri="{BB962C8B-B14F-4D97-AF65-F5344CB8AC3E}">
        <p14:creationId xmlns:p14="http://schemas.microsoft.com/office/powerpoint/2010/main" val="107587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2.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840783-8185-271A-0A2C-1909124D50A1}"/>
              </a:ext>
            </a:extLst>
          </p:cNvPr>
          <p:cNvSpPr/>
          <p:nvPr/>
        </p:nvSpPr>
        <p:spPr>
          <a:xfrm>
            <a:off x="6791" y="-352881"/>
            <a:ext cx="12206816" cy="5768146"/>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2A40F74-CF56-F43D-B398-95D1EB803E51}"/>
              </a:ext>
            </a:extLst>
          </p:cNvPr>
          <p:cNvPicPr>
            <a:picLocks noChangeAspect="1"/>
          </p:cNvPicPr>
          <p:nvPr/>
        </p:nvPicPr>
        <p:blipFill>
          <a:blip r:embed="rId3"/>
          <a:srcRect r="24260" b="-556"/>
          <a:stretch/>
        </p:blipFill>
        <p:spPr>
          <a:xfrm>
            <a:off x="6791" y="5704646"/>
            <a:ext cx="12200025" cy="1924422"/>
          </a:xfrm>
          <a:prstGeom prst="rect">
            <a:avLst/>
          </a:prstGeom>
        </p:spPr>
      </p:pic>
      <p:sp>
        <p:nvSpPr>
          <p:cNvPr id="7" name="TextBox 6">
            <a:extLst>
              <a:ext uri="{FF2B5EF4-FFF2-40B4-BE49-F238E27FC236}">
                <a16:creationId xmlns:a16="http://schemas.microsoft.com/office/drawing/2014/main" id="{08F0D2D6-309E-9E99-3A7B-706DCBBA2F42}"/>
              </a:ext>
            </a:extLst>
          </p:cNvPr>
          <p:cNvSpPr txBox="1"/>
          <p:nvPr/>
        </p:nvSpPr>
        <p:spPr>
          <a:xfrm>
            <a:off x="618490" y="495690"/>
            <a:ext cx="106895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u="sng" dirty="0">
                <a:solidFill>
                  <a:srgbClr val="FFFFFF"/>
                </a:solidFill>
                <a:latin typeface="Overpass"/>
              </a:rPr>
              <a:t>Welcome to the Getty St. Round Table</a:t>
            </a:r>
          </a:p>
        </p:txBody>
      </p:sp>
      <p:sp>
        <p:nvSpPr>
          <p:cNvPr id="2" name="TextBox 1">
            <a:extLst>
              <a:ext uri="{FF2B5EF4-FFF2-40B4-BE49-F238E27FC236}">
                <a16:creationId xmlns:a16="http://schemas.microsoft.com/office/drawing/2014/main" id="{45AB1B2D-5374-0A50-D6A1-F147320BC57B}"/>
              </a:ext>
            </a:extLst>
          </p:cNvPr>
          <p:cNvSpPr txBox="1"/>
          <p:nvPr/>
        </p:nvSpPr>
        <p:spPr>
          <a:xfrm>
            <a:off x="618490" y="1597068"/>
            <a:ext cx="8722734"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rgbClr val="FFFFFF"/>
                </a:solidFill>
                <a:latin typeface="Overpass"/>
              </a:rPr>
              <a:t>Date: October 29, 2025</a:t>
            </a:r>
          </a:p>
          <a:p>
            <a:r>
              <a:rPr lang="en-US" sz="3200" b="1" dirty="0">
                <a:solidFill>
                  <a:srgbClr val="FFFFFF"/>
                </a:solidFill>
                <a:latin typeface="Overpass"/>
              </a:rPr>
              <a:t>Purpose: To foster collaboration between the business community, city staff, and stakeholders to enhance the Getty St. Corridor</a:t>
            </a:r>
            <a:endParaRPr lang="en-US" dirty="0"/>
          </a:p>
        </p:txBody>
      </p:sp>
      <p:pic>
        <p:nvPicPr>
          <p:cNvPr id="8" name="Picture 7">
            <a:extLst>
              <a:ext uri="{FF2B5EF4-FFF2-40B4-BE49-F238E27FC236}">
                <a16:creationId xmlns:a16="http://schemas.microsoft.com/office/drawing/2014/main" id="{B9DB6F6E-09D4-4B02-A3CF-1B2EE52530EA}"/>
              </a:ext>
            </a:extLst>
          </p:cNvPr>
          <p:cNvPicPr>
            <a:picLocks noChangeAspect="1"/>
          </p:cNvPicPr>
          <p:nvPr/>
        </p:nvPicPr>
        <p:blipFill>
          <a:blip r:embed="rId4"/>
          <a:stretch>
            <a:fillRect/>
          </a:stretch>
        </p:blipFill>
        <p:spPr>
          <a:xfrm>
            <a:off x="7840845" y="3659171"/>
            <a:ext cx="5257800" cy="2735678"/>
          </a:xfrm>
          <a:prstGeom prst="rect">
            <a:avLst/>
          </a:prstGeom>
        </p:spPr>
      </p:pic>
      <p:sp>
        <p:nvSpPr>
          <p:cNvPr id="10" name="TextBox 9">
            <a:extLst>
              <a:ext uri="{FF2B5EF4-FFF2-40B4-BE49-F238E27FC236}">
                <a16:creationId xmlns:a16="http://schemas.microsoft.com/office/drawing/2014/main" id="{96314534-7D86-475F-A59B-27EFF296191E}"/>
              </a:ext>
            </a:extLst>
          </p:cNvPr>
          <p:cNvSpPr txBox="1"/>
          <p:nvPr/>
        </p:nvSpPr>
        <p:spPr>
          <a:xfrm>
            <a:off x="618490" y="4399602"/>
            <a:ext cx="730198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Font typeface="Wingdings" panose="05000000000000000000" pitchFamily="2" charset="2"/>
              <a:buChar char="Ø"/>
            </a:pPr>
            <a:r>
              <a:rPr lang="en-US" sz="3000" b="1" dirty="0">
                <a:solidFill>
                  <a:srgbClr val="FFFFFF"/>
                </a:solidFill>
                <a:latin typeface="Overpass"/>
              </a:rPr>
              <a:t>Please Sign in</a:t>
            </a:r>
          </a:p>
          <a:p>
            <a:pPr marL="514350" indent="-514350">
              <a:buFont typeface="Wingdings" panose="05000000000000000000" pitchFamily="2" charset="2"/>
              <a:buChar char="Ø"/>
            </a:pPr>
            <a:r>
              <a:rPr lang="en-US" sz="3000" b="1" dirty="0">
                <a:solidFill>
                  <a:srgbClr val="FFFFFF"/>
                </a:solidFill>
                <a:latin typeface="Overpass"/>
              </a:rPr>
              <a:t>Grab Lunch Provided by Getty Street Grill</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93B72-BBA4-078F-0C03-2F62F428D537}"/>
              </a:ext>
            </a:extLst>
          </p:cNvPr>
          <p:cNvSpPr/>
          <p:nvPr/>
        </p:nvSpPr>
        <p:spPr>
          <a:xfrm>
            <a:off x="0" y="0"/>
            <a:ext cx="12206816" cy="1708149"/>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80EFB-FF34-F689-161D-84C2FB016C0E}"/>
              </a:ext>
            </a:extLst>
          </p:cNvPr>
          <p:cNvSpPr>
            <a:spLocks noGrp="1"/>
          </p:cNvSpPr>
          <p:nvPr>
            <p:ph type="title"/>
          </p:nvPr>
        </p:nvSpPr>
        <p:spPr/>
        <p:txBody>
          <a:bodyPr/>
          <a:lstStyle/>
          <a:p>
            <a:r>
              <a:rPr lang="en-US" b="1" dirty="0">
                <a:solidFill>
                  <a:srgbClr val="FFFFFF"/>
                </a:solidFill>
                <a:latin typeface="Century Gothic"/>
                <a:ea typeface="Calibri"/>
                <a:cs typeface="Calibri"/>
              </a:rPr>
              <a:t>Agenda</a:t>
            </a:r>
          </a:p>
        </p:txBody>
      </p:sp>
      <p:sp>
        <p:nvSpPr>
          <p:cNvPr id="3" name="Content Placeholder 2">
            <a:extLst>
              <a:ext uri="{FF2B5EF4-FFF2-40B4-BE49-F238E27FC236}">
                <a16:creationId xmlns:a16="http://schemas.microsoft.com/office/drawing/2014/main" id="{978DD5C2-FDDE-336B-418D-6E6A8A85EEA2}"/>
              </a:ext>
            </a:extLst>
          </p:cNvPr>
          <p:cNvSpPr>
            <a:spLocks noGrp="1"/>
          </p:cNvSpPr>
          <p:nvPr>
            <p:ph idx="1"/>
          </p:nvPr>
        </p:nvSpPr>
        <p:spPr>
          <a:xfrm>
            <a:off x="838200" y="2058458"/>
            <a:ext cx="8822267" cy="3502394"/>
          </a:xfrm>
        </p:spPr>
        <p:txBody>
          <a:bodyPr vert="horz" lIns="91440" tIns="45720" rIns="91440" bIns="45720" rtlCol="0" anchor="t">
            <a:normAutofit/>
          </a:bodyPr>
          <a:lstStyle/>
          <a:p>
            <a:pPr>
              <a:buFont typeface="Wingdings" panose="05000000000000000000" pitchFamily="2" charset="2"/>
              <a:buChar char="Ø"/>
            </a:pPr>
            <a:r>
              <a:rPr lang="en-US" dirty="0">
                <a:solidFill>
                  <a:srgbClr val="47266A"/>
                </a:solidFill>
                <a:latin typeface="Overpass"/>
              </a:rPr>
              <a:t> Welcome &amp; Introductions</a:t>
            </a:r>
          </a:p>
          <a:p>
            <a:pPr lvl="1">
              <a:buFont typeface="Wingdings" panose="05000000000000000000" pitchFamily="2" charset="2"/>
              <a:buChar char="Ø"/>
            </a:pPr>
            <a:r>
              <a:rPr lang="en-US" dirty="0">
                <a:solidFill>
                  <a:srgbClr val="47266A"/>
                </a:solidFill>
                <a:latin typeface="Overpass"/>
              </a:rPr>
              <a:t>Recap of the First Getty Street Meeting</a:t>
            </a:r>
          </a:p>
          <a:p>
            <a:pPr>
              <a:buFont typeface="Wingdings" panose="05000000000000000000" pitchFamily="2" charset="2"/>
              <a:buChar char="Ø"/>
            </a:pPr>
            <a:r>
              <a:rPr lang="en-US" dirty="0">
                <a:solidFill>
                  <a:srgbClr val="47266A"/>
                </a:solidFill>
                <a:latin typeface="Overpass"/>
              </a:rPr>
              <a:t> Overview of City Departments</a:t>
            </a:r>
          </a:p>
          <a:p>
            <a:pPr>
              <a:buFont typeface="Wingdings" panose="05000000000000000000" pitchFamily="2" charset="2"/>
              <a:buChar char="Ø"/>
            </a:pPr>
            <a:r>
              <a:rPr lang="en-US" dirty="0">
                <a:solidFill>
                  <a:srgbClr val="47266A"/>
                </a:solidFill>
                <a:latin typeface="Overpass"/>
              </a:rPr>
              <a:t> Corridor Associations and Improvement Examples</a:t>
            </a:r>
          </a:p>
          <a:p>
            <a:pPr>
              <a:buFont typeface="Wingdings" panose="05000000000000000000" pitchFamily="2" charset="2"/>
              <a:buChar char="Ø"/>
            </a:pPr>
            <a:r>
              <a:rPr lang="en-US" dirty="0">
                <a:solidFill>
                  <a:srgbClr val="47266A"/>
                </a:solidFill>
                <a:latin typeface="Overpass"/>
              </a:rPr>
              <a:t> Open Floor: Business needs, ideas, priorities for Getty</a:t>
            </a:r>
          </a:p>
          <a:p>
            <a:pPr>
              <a:buFont typeface="Wingdings" panose="05000000000000000000" pitchFamily="2" charset="2"/>
              <a:buChar char="Ø"/>
            </a:pPr>
            <a:r>
              <a:rPr lang="en-US" dirty="0">
                <a:solidFill>
                  <a:srgbClr val="47266A"/>
                </a:solidFill>
                <a:latin typeface="Overpass"/>
              </a:rPr>
              <a:t> Next Steps and Continued Meetings</a:t>
            </a:r>
          </a:p>
          <a:p>
            <a:endParaRPr lang="en-US" dirty="0">
              <a:latin typeface="Calibri"/>
              <a:ea typeface="Calibri"/>
              <a:cs typeface="Calibri"/>
            </a:endParaRPr>
          </a:p>
        </p:txBody>
      </p:sp>
      <p:pic>
        <p:nvPicPr>
          <p:cNvPr id="8" name="Picture 7">
            <a:extLst>
              <a:ext uri="{FF2B5EF4-FFF2-40B4-BE49-F238E27FC236}">
                <a16:creationId xmlns:a16="http://schemas.microsoft.com/office/drawing/2014/main" id="{FC9A7800-446A-5C63-56E6-89F1D3316AB6}"/>
              </a:ext>
            </a:extLst>
          </p:cNvPr>
          <p:cNvPicPr>
            <a:picLocks noChangeAspect="1"/>
          </p:cNvPicPr>
          <p:nvPr/>
        </p:nvPicPr>
        <p:blipFill>
          <a:blip r:embed="rId3"/>
          <a:srcRect l="131" t="32597" r="24129" b="-1657"/>
          <a:stretch/>
        </p:blipFill>
        <p:spPr>
          <a:xfrm>
            <a:off x="-10583" y="5578313"/>
            <a:ext cx="12199961" cy="1321686"/>
          </a:xfrm>
          <a:prstGeom prst="rect">
            <a:avLst/>
          </a:prstGeom>
        </p:spPr>
      </p:pic>
    </p:spTree>
    <p:extLst>
      <p:ext uri="{BB962C8B-B14F-4D97-AF65-F5344CB8AC3E}">
        <p14:creationId xmlns:p14="http://schemas.microsoft.com/office/powerpoint/2010/main" val="1359145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B4497B-BB5C-4E4D-33DE-337F3415EF4B}"/>
              </a:ext>
            </a:extLst>
          </p:cNvPr>
          <p:cNvSpPr/>
          <p:nvPr/>
        </p:nvSpPr>
        <p:spPr>
          <a:xfrm>
            <a:off x="-14816" y="58209"/>
            <a:ext cx="12206816" cy="6855893"/>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AB686D-BE97-FCC1-15E4-7B771333A6F8}"/>
              </a:ext>
            </a:extLst>
          </p:cNvPr>
          <p:cNvSpPr>
            <a:spLocks noGrp="1"/>
          </p:cNvSpPr>
          <p:nvPr>
            <p:ph type="title"/>
          </p:nvPr>
        </p:nvSpPr>
        <p:spPr>
          <a:xfrm>
            <a:off x="412749" y="148593"/>
            <a:ext cx="10515600" cy="1325563"/>
          </a:xfrm>
        </p:spPr>
        <p:txBody>
          <a:bodyPr>
            <a:normAutofit/>
          </a:bodyPr>
          <a:lstStyle/>
          <a:p>
            <a:r>
              <a:rPr lang="en-US" sz="4000" b="1" dirty="0">
                <a:solidFill>
                  <a:schemeClr val="bg1"/>
                </a:solidFill>
                <a:latin typeface="Century Gothic"/>
              </a:rPr>
              <a:t>Introductions</a:t>
            </a:r>
            <a:endParaRPr lang="en-US" dirty="0">
              <a:solidFill>
                <a:schemeClr val="bg1"/>
              </a:solidFill>
            </a:endParaRPr>
          </a:p>
        </p:txBody>
      </p:sp>
      <p:sp>
        <p:nvSpPr>
          <p:cNvPr id="3" name="Text Placeholder 2">
            <a:extLst>
              <a:ext uri="{FF2B5EF4-FFF2-40B4-BE49-F238E27FC236}">
                <a16:creationId xmlns:a16="http://schemas.microsoft.com/office/drawing/2014/main" id="{554E92A5-959C-33F1-53A7-D69C3979D804}"/>
              </a:ext>
            </a:extLst>
          </p:cNvPr>
          <p:cNvSpPr>
            <a:spLocks noGrp="1"/>
          </p:cNvSpPr>
          <p:nvPr>
            <p:ph type="body" idx="1"/>
          </p:nvPr>
        </p:nvSpPr>
        <p:spPr>
          <a:xfrm>
            <a:off x="344736" y="1186973"/>
            <a:ext cx="10511895" cy="1118659"/>
          </a:xfrm>
        </p:spPr>
        <p:txBody>
          <a:bodyPr>
            <a:normAutofit/>
          </a:bodyPr>
          <a:lstStyle/>
          <a:p>
            <a:r>
              <a:rPr lang="en-US" sz="2000" dirty="0">
                <a:solidFill>
                  <a:schemeClr val="bg1"/>
                </a:solidFill>
                <a:latin typeface="Calibri"/>
                <a:ea typeface="Calibri"/>
                <a:cs typeface="Calibri"/>
              </a:rPr>
              <a:t>Brief welcome and attendee introductions </a:t>
            </a:r>
          </a:p>
          <a:p>
            <a:r>
              <a:rPr lang="en-US" sz="2000" dirty="0">
                <a:solidFill>
                  <a:schemeClr val="bg1"/>
                </a:solidFill>
                <a:latin typeface="Calibri"/>
                <a:ea typeface="Calibri"/>
                <a:cs typeface="Calibri"/>
              </a:rPr>
              <a:t>Purpose of the round table discussion</a:t>
            </a:r>
            <a:endParaRPr lang="en-US" dirty="0"/>
          </a:p>
        </p:txBody>
      </p:sp>
      <p:sp>
        <p:nvSpPr>
          <p:cNvPr id="4" name="Content Placeholder 3">
            <a:extLst>
              <a:ext uri="{FF2B5EF4-FFF2-40B4-BE49-F238E27FC236}">
                <a16:creationId xmlns:a16="http://schemas.microsoft.com/office/drawing/2014/main" id="{8487C541-CFD6-F0AF-81DC-7049D3B99091}"/>
              </a:ext>
            </a:extLst>
          </p:cNvPr>
          <p:cNvSpPr>
            <a:spLocks noGrp="1"/>
          </p:cNvSpPr>
          <p:nvPr>
            <p:ph sz="half" idx="2"/>
          </p:nvPr>
        </p:nvSpPr>
        <p:spPr>
          <a:xfrm>
            <a:off x="412749" y="2730002"/>
            <a:ext cx="6212169" cy="3142191"/>
          </a:xfrm>
        </p:spPr>
        <p:txBody>
          <a:bodyPr vert="horz" lIns="91440" tIns="45720" rIns="91440" bIns="45720" rtlCol="0" anchor="t">
            <a:normAutofit/>
          </a:bodyPr>
          <a:lstStyle/>
          <a:p>
            <a:pPr>
              <a:buFont typeface="Wingdings" panose="05000000000000000000" pitchFamily="2" charset="2"/>
              <a:buChar char="Ø"/>
            </a:pPr>
            <a:r>
              <a:rPr lang="en-US" b="1" dirty="0">
                <a:solidFill>
                  <a:schemeClr val="bg1"/>
                </a:solidFill>
                <a:latin typeface="Overpass"/>
                <a:ea typeface="Calibri"/>
                <a:cs typeface="Calibri"/>
              </a:rPr>
              <a:t> Your Name </a:t>
            </a:r>
          </a:p>
          <a:p>
            <a:pPr>
              <a:buFont typeface="Wingdings" panose="05000000000000000000" pitchFamily="2" charset="2"/>
              <a:buChar char="Ø"/>
            </a:pPr>
            <a:r>
              <a:rPr lang="en-US" b="1" dirty="0">
                <a:solidFill>
                  <a:schemeClr val="bg1"/>
                </a:solidFill>
                <a:latin typeface="Overpass"/>
                <a:ea typeface="Calibri"/>
                <a:cs typeface="Calibri"/>
              </a:rPr>
              <a:t> Organization/Business </a:t>
            </a:r>
          </a:p>
          <a:p>
            <a:pPr>
              <a:buFont typeface="Wingdings" panose="05000000000000000000" pitchFamily="2" charset="2"/>
              <a:buChar char="Ø"/>
            </a:pPr>
            <a:r>
              <a:rPr lang="en-US" b="1" dirty="0">
                <a:solidFill>
                  <a:schemeClr val="bg1"/>
                </a:solidFill>
                <a:latin typeface="Overpass"/>
                <a:ea typeface="Calibri"/>
                <a:cs typeface="Calibri"/>
              </a:rPr>
              <a:t> Describe what you love about the Getty St. Corridor</a:t>
            </a:r>
          </a:p>
        </p:txBody>
      </p:sp>
      <p:pic>
        <p:nvPicPr>
          <p:cNvPr id="11" name="Picture 10">
            <a:extLst>
              <a:ext uri="{FF2B5EF4-FFF2-40B4-BE49-F238E27FC236}">
                <a16:creationId xmlns:a16="http://schemas.microsoft.com/office/drawing/2014/main" id="{E0A62948-238D-47D6-95E9-AE655D328A57}"/>
              </a:ext>
            </a:extLst>
          </p:cNvPr>
          <p:cNvPicPr>
            <a:picLocks noChangeAspect="1"/>
          </p:cNvPicPr>
          <p:nvPr/>
        </p:nvPicPr>
        <p:blipFill rotWithShape="1">
          <a:blip r:embed="rId3">
            <a:extLst>
              <a:ext uri="{28A0092B-C50C-407E-A947-70E740481C1C}">
                <a14:useLocalDpi xmlns:a14="http://schemas.microsoft.com/office/drawing/2010/main" val="0"/>
              </a:ext>
            </a:extLst>
          </a:blip>
          <a:srcRect b="12004"/>
          <a:stretch/>
        </p:blipFill>
        <p:spPr>
          <a:xfrm>
            <a:off x="7429087" y="0"/>
            <a:ext cx="4762913" cy="6799791"/>
          </a:xfrm>
          <a:prstGeom prst="rect">
            <a:avLst/>
          </a:prstGeom>
        </p:spPr>
      </p:pic>
    </p:spTree>
    <p:extLst>
      <p:ext uri="{BB962C8B-B14F-4D97-AF65-F5344CB8AC3E}">
        <p14:creationId xmlns:p14="http://schemas.microsoft.com/office/powerpoint/2010/main" val="2875121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93B72-BBA4-078F-0C03-2F62F428D537}"/>
              </a:ext>
            </a:extLst>
          </p:cNvPr>
          <p:cNvSpPr/>
          <p:nvPr/>
        </p:nvSpPr>
        <p:spPr>
          <a:xfrm>
            <a:off x="0" y="0"/>
            <a:ext cx="12206816" cy="1889760"/>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80EFB-FF34-F689-161D-84C2FB016C0E}"/>
              </a:ext>
            </a:extLst>
          </p:cNvPr>
          <p:cNvSpPr>
            <a:spLocks noGrp="1"/>
          </p:cNvSpPr>
          <p:nvPr>
            <p:ph type="title"/>
          </p:nvPr>
        </p:nvSpPr>
        <p:spPr>
          <a:xfrm>
            <a:off x="335280" y="358299"/>
            <a:ext cx="9857591" cy="1325563"/>
          </a:xfrm>
        </p:spPr>
        <p:txBody>
          <a:bodyPr>
            <a:normAutofit/>
          </a:bodyPr>
          <a:lstStyle/>
          <a:p>
            <a:r>
              <a:rPr lang="en-US" b="1" dirty="0">
                <a:solidFill>
                  <a:srgbClr val="FFFFFF"/>
                </a:solidFill>
                <a:latin typeface="Century Gothic"/>
                <a:ea typeface="Calibri"/>
                <a:cs typeface="Calibri"/>
              </a:rPr>
              <a:t>Meet the Economic Development &amp; Planning Department</a:t>
            </a:r>
          </a:p>
        </p:txBody>
      </p:sp>
      <p:sp>
        <p:nvSpPr>
          <p:cNvPr id="3" name="Content Placeholder 2">
            <a:extLst>
              <a:ext uri="{FF2B5EF4-FFF2-40B4-BE49-F238E27FC236}">
                <a16:creationId xmlns:a16="http://schemas.microsoft.com/office/drawing/2014/main" id="{978DD5C2-FDDE-336B-418D-6E6A8A85EEA2}"/>
              </a:ext>
            </a:extLst>
          </p:cNvPr>
          <p:cNvSpPr>
            <a:spLocks noGrp="1"/>
          </p:cNvSpPr>
          <p:nvPr>
            <p:ph idx="1"/>
          </p:nvPr>
        </p:nvSpPr>
        <p:spPr>
          <a:xfrm>
            <a:off x="428058" y="2095658"/>
            <a:ext cx="6994717" cy="3502394"/>
          </a:xfrm>
        </p:spPr>
        <p:txBody>
          <a:bodyPr vert="horz" lIns="91440" tIns="45720" rIns="91440" bIns="45720" rtlCol="0" anchor="t">
            <a:normAutofit/>
          </a:bodyPr>
          <a:lstStyle/>
          <a:p>
            <a:pPr>
              <a:buFont typeface="Wingdings" panose="05000000000000000000" pitchFamily="2" charset="2"/>
              <a:buChar char="Ø"/>
            </a:pPr>
            <a:r>
              <a:rPr lang="en-US" dirty="0">
                <a:solidFill>
                  <a:srgbClr val="47266A"/>
                </a:solidFill>
                <a:latin typeface="Overpass"/>
              </a:rPr>
              <a:t> Overview of the department's roles</a:t>
            </a:r>
          </a:p>
          <a:p>
            <a:pPr>
              <a:buFont typeface="Wingdings" panose="05000000000000000000" pitchFamily="2" charset="2"/>
              <a:buChar char="Ø"/>
            </a:pPr>
            <a:endParaRPr lang="en-US" dirty="0">
              <a:solidFill>
                <a:srgbClr val="47266A"/>
              </a:solidFill>
              <a:latin typeface="Overpass"/>
            </a:endParaRPr>
          </a:p>
          <a:p>
            <a:pPr>
              <a:buFont typeface="Wingdings" panose="05000000000000000000" pitchFamily="2" charset="2"/>
              <a:buChar char="Ø"/>
            </a:pPr>
            <a:r>
              <a:rPr lang="en-US" dirty="0">
                <a:solidFill>
                  <a:srgbClr val="47266A"/>
                </a:solidFill>
                <a:latin typeface="Overpass"/>
              </a:rPr>
              <a:t> Key projects and initiatives in the area</a:t>
            </a:r>
          </a:p>
          <a:p>
            <a:pPr>
              <a:buFont typeface="Wingdings" panose="05000000000000000000" pitchFamily="2" charset="2"/>
              <a:buChar char="Ø"/>
            </a:pPr>
            <a:endParaRPr lang="en-US" dirty="0">
              <a:solidFill>
                <a:srgbClr val="47266A"/>
              </a:solidFill>
              <a:latin typeface="Overpass"/>
            </a:endParaRPr>
          </a:p>
          <a:p>
            <a:pPr>
              <a:buFont typeface="Wingdings" panose="05000000000000000000" pitchFamily="2" charset="2"/>
              <a:buChar char="Ø"/>
            </a:pPr>
            <a:r>
              <a:rPr lang="en-US" dirty="0">
                <a:solidFill>
                  <a:srgbClr val="47266A"/>
                </a:solidFill>
                <a:latin typeface="Overpass"/>
              </a:rPr>
              <a:t> How the department supports community growth</a:t>
            </a:r>
          </a:p>
          <a:p>
            <a:endParaRPr lang="en-US" dirty="0"/>
          </a:p>
        </p:txBody>
      </p:sp>
      <p:pic>
        <p:nvPicPr>
          <p:cNvPr id="8" name="Picture 7">
            <a:extLst>
              <a:ext uri="{FF2B5EF4-FFF2-40B4-BE49-F238E27FC236}">
                <a16:creationId xmlns:a16="http://schemas.microsoft.com/office/drawing/2014/main" id="{FC9A7800-446A-5C63-56E6-89F1D3316AB6}"/>
              </a:ext>
            </a:extLst>
          </p:cNvPr>
          <p:cNvPicPr>
            <a:picLocks noChangeAspect="1"/>
          </p:cNvPicPr>
          <p:nvPr/>
        </p:nvPicPr>
        <p:blipFill>
          <a:blip r:embed="rId3"/>
          <a:srcRect l="131" t="32597" r="24129" b="-1657"/>
          <a:stretch/>
        </p:blipFill>
        <p:spPr>
          <a:xfrm>
            <a:off x="-10583" y="5578313"/>
            <a:ext cx="12199961" cy="1321686"/>
          </a:xfrm>
          <a:prstGeom prst="rect">
            <a:avLst/>
          </a:prstGeom>
        </p:spPr>
      </p:pic>
      <p:sp>
        <p:nvSpPr>
          <p:cNvPr id="9" name="Rectangle 1">
            <a:extLst>
              <a:ext uri="{FF2B5EF4-FFF2-40B4-BE49-F238E27FC236}">
                <a16:creationId xmlns:a16="http://schemas.microsoft.com/office/drawing/2014/main" id="{8989DEDC-6E9F-4AC0-982A-3BAB8A85894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C50458E5-2BFE-49AC-A6FD-7B4AC7BA0B5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a:extLst>
              <a:ext uri="{FF2B5EF4-FFF2-40B4-BE49-F238E27FC236}">
                <a16:creationId xmlns:a16="http://schemas.microsoft.com/office/drawing/2014/main" id="{4C8CCE5C-6DFF-4528-96F6-B4FEF6D2B16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900"/>
          <a:stretch/>
        </p:blipFill>
        <p:spPr>
          <a:xfrm>
            <a:off x="7422775" y="2042159"/>
            <a:ext cx="4583213" cy="34186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06593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739947E-20C1-4D2C-ACDA-10E1100ADA18}"/>
              </a:ext>
            </a:extLst>
          </p:cNvPr>
          <p:cNvSpPr/>
          <p:nvPr/>
        </p:nvSpPr>
        <p:spPr>
          <a:xfrm>
            <a:off x="6666157" y="2042158"/>
            <a:ext cx="5280212" cy="3170099"/>
          </a:xfrm>
          <a:prstGeom prst="rect">
            <a:avLst/>
          </a:prstGeom>
          <a:solidFill>
            <a:srgbClr val="47266A"/>
          </a:solidFill>
          <a:ln>
            <a:solidFill>
              <a:srgbClr val="341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B2EE84-A994-433B-8F8C-FB653050C2B3}"/>
              </a:ext>
            </a:extLst>
          </p:cNvPr>
          <p:cNvSpPr/>
          <p:nvPr/>
        </p:nvSpPr>
        <p:spPr>
          <a:xfrm>
            <a:off x="213842" y="2103505"/>
            <a:ext cx="5280212" cy="3170098"/>
          </a:xfrm>
          <a:prstGeom prst="rect">
            <a:avLst/>
          </a:prstGeom>
          <a:solidFill>
            <a:srgbClr val="47266A"/>
          </a:solidFill>
          <a:ln>
            <a:solidFill>
              <a:srgbClr val="4726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193B72-BBA4-078F-0C03-2F62F428D537}"/>
              </a:ext>
            </a:extLst>
          </p:cNvPr>
          <p:cNvSpPr/>
          <p:nvPr/>
        </p:nvSpPr>
        <p:spPr>
          <a:xfrm>
            <a:off x="0" y="0"/>
            <a:ext cx="12206816" cy="1889760"/>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80EFB-FF34-F689-161D-84C2FB016C0E}"/>
              </a:ext>
            </a:extLst>
          </p:cNvPr>
          <p:cNvSpPr>
            <a:spLocks noGrp="1"/>
          </p:cNvSpPr>
          <p:nvPr>
            <p:ph type="title"/>
          </p:nvPr>
        </p:nvSpPr>
        <p:spPr>
          <a:xfrm>
            <a:off x="245633" y="247727"/>
            <a:ext cx="10496843" cy="1325563"/>
          </a:xfrm>
        </p:spPr>
        <p:txBody>
          <a:bodyPr>
            <a:normAutofit/>
          </a:bodyPr>
          <a:lstStyle/>
          <a:p>
            <a:r>
              <a:rPr lang="en-US" b="1" dirty="0">
                <a:solidFill>
                  <a:srgbClr val="FFFFFF"/>
                </a:solidFill>
                <a:latin typeface="Century Gothic"/>
                <a:ea typeface="Calibri"/>
                <a:cs typeface="Calibri"/>
              </a:rPr>
              <a:t>Corridor Improvement Authorities &amp; Business Improvement Districts</a:t>
            </a:r>
          </a:p>
        </p:txBody>
      </p:sp>
      <p:sp>
        <p:nvSpPr>
          <p:cNvPr id="3" name="Content Placeholder 2">
            <a:extLst>
              <a:ext uri="{FF2B5EF4-FFF2-40B4-BE49-F238E27FC236}">
                <a16:creationId xmlns:a16="http://schemas.microsoft.com/office/drawing/2014/main" id="{978DD5C2-FDDE-336B-418D-6E6A8A85EEA2}"/>
              </a:ext>
            </a:extLst>
          </p:cNvPr>
          <p:cNvSpPr>
            <a:spLocks noGrp="1"/>
          </p:cNvSpPr>
          <p:nvPr>
            <p:ph idx="1"/>
          </p:nvPr>
        </p:nvSpPr>
        <p:spPr>
          <a:xfrm>
            <a:off x="245632" y="2176202"/>
            <a:ext cx="5248421" cy="3036055"/>
          </a:xfrm>
        </p:spPr>
        <p:txBody>
          <a:bodyPr vert="horz" lIns="91440" tIns="45720" rIns="91440" bIns="45720" rtlCol="0" anchor="t">
            <a:normAutofit fontScale="92500" lnSpcReduction="20000"/>
          </a:bodyPr>
          <a:lstStyle/>
          <a:p>
            <a:pPr marL="0" indent="0">
              <a:buNone/>
            </a:pPr>
            <a:r>
              <a:rPr lang="en-US" sz="2200" b="1" dirty="0">
                <a:solidFill>
                  <a:schemeClr val="bg1"/>
                </a:solidFill>
                <a:latin typeface="Overpass"/>
              </a:rPr>
              <a:t>BID (Business Improvement District):</a:t>
            </a:r>
          </a:p>
          <a:p>
            <a:pPr marL="0" indent="0">
              <a:buNone/>
            </a:pPr>
            <a:endParaRPr lang="en-US" sz="2200" dirty="0">
              <a:solidFill>
                <a:schemeClr val="bg1"/>
              </a:solidFill>
              <a:latin typeface="Overpass"/>
            </a:endParaRPr>
          </a:p>
          <a:p>
            <a:pPr>
              <a:buFont typeface="Wingdings" panose="05000000000000000000" pitchFamily="2" charset="2"/>
              <a:buChar char="Ø"/>
            </a:pPr>
            <a:r>
              <a:rPr lang="en-US" sz="2200" dirty="0">
                <a:solidFill>
                  <a:schemeClr val="bg1"/>
                </a:solidFill>
                <a:latin typeface="Overpass"/>
              </a:rPr>
              <a:t>Funded by special assessments on businesses within the district.</a:t>
            </a:r>
          </a:p>
          <a:p>
            <a:pPr>
              <a:buFont typeface="Wingdings" panose="05000000000000000000" pitchFamily="2" charset="2"/>
              <a:buChar char="Ø"/>
            </a:pPr>
            <a:r>
              <a:rPr lang="en-US" sz="2200" dirty="0">
                <a:solidFill>
                  <a:schemeClr val="bg1"/>
                </a:solidFill>
                <a:latin typeface="Overpass"/>
              </a:rPr>
              <a:t>Dollars go directly back into the corridor (events, beautification, marketing).</a:t>
            </a:r>
          </a:p>
          <a:p>
            <a:pPr>
              <a:buFont typeface="Wingdings" panose="05000000000000000000" pitchFamily="2" charset="2"/>
              <a:buChar char="Ø"/>
            </a:pPr>
            <a:r>
              <a:rPr lang="en-US" sz="2200" dirty="0">
                <a:solidFill>
                  <a:schemeClr val="bg1"/>
                </a:solidFill>
                <a:latin typeface="Overpass"/>
              </a:rPr>
              <a:t>Limited in scope—short-term, lighter-touch improvements. </a:t>
            </a:r>
          </a:p>
          <a:p>
            <a:pPr>
              <a:buFont typeface="Wingdings" panose="05000000000000000000" pitchFamily="2" charset="2"/>
              <a:buChar char="Ø"/>
            </a:pPr>
            <a:r>
              <a:rPr lang="en-US" sz="2200" dirty="0">
                <a:solidFill>
                  <a:schemeClr val="bg1"/>
                </a:solidFill>
                <a:latin typeface="Overpass"/>
              </a:rPr>
              <a:t>Ends once the designated term expires unless renewed.</a:t>
            </a:r>
          </a:p>
          <a:p>
            <a:pPr marL="0" indent="0">
              <a:buNone/>
            </a:pPr>
            <a:endParaRPr lang="en-US" dirty="0"/>
          </a:p>
        </p:txBody>
      </p:sp>
      <p:pic>
        <p:nvPicPr>
          <p:cNvPr id="8" name="Picture 7">
            <a:extLst>
              <a:ext uri="{FF2B5EF4-FFF2-40B4-BE49-F238E27FC236}">
                <a16:creationId xmlns:a16="http://schemas.microsoft.com/office/drawing/2014/main" id="{FC9A7800-446A-5C63-56E6-89F1D3316AB6}"/>
              </a:ext>
            </a:extLst>
          </p:cNvPr>
          <p:cNvPicPr>
            <a:picLocks noChangeAspect="1"/>
          </p:cNvPicPr>
          <p:nvPr/>
        </p:nvPicPr>
        <p:blipFill>
          <a:blip r:embed="rId2"/>
          <a:srcRect l="131" t="32597" r="24129" b="-1657"/>
          <a:stretch/>
        </p:blipFill>
        <p:spPr>
          <a:xfrm>
            <a:off x="-10583" y="5578313"/>
            <a:ext cx="12199961" cy="1321686"/>
          </a:xfrm>
          <a:prstGeom prst="rect">
            <a:avLst/>
          </a:prstGeom>
        </p:spPr>
      </p:pic>
      <p:sp>
        <p:nvSpPr>
          <p:cNvPr id="9" name="Rectangle 1">
            <a:extLst>
              <a:ext uri="{FF2B5EF4-FFF2-40B4-BE49-F238E27FC236}">
                <a16:creationId xmlns:a16="http://schemas.microsoft.com/office/drawing/2014/main" id="{8989DEDC-6E9F-4AC0-982A-3BAB8A85894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C50458E5-2BFE-49AC-A6FD-7B4AC7BA0B5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DD560D7B-7B33-4902-8ECF-BD942F76F458}"/>
              </a:ext>
            </a:extLst>
          </p:cNvPr>
          <p:cNvSpPr/>
          <p:nvPr/>
        </p:nvSpPr>
        <p:spPr>
          <a:xfrm>
            <a:off x="6666157" y="2084762"/>
            <a:ext cx="5280212" cy="3170099"/>
          </a:xfrm>
          <a:prstGeom prst="rect">
            <a:avLst/>
          </a:prstGeom>
          <a:ln>
            <a:noFill/>
          </a:ln>
        </p:spPr>
        <p:txBody>
          <a:bodyPr wrap="square">
            <a:spAutoFit/>
          </a:bodyPr>
          <a:lstStyle/>
          <a:p>
            <a:r>
              <a:rPr lang="en-US" sz="2000" b="1" dirty="0">
                <a:solidFill>
                  <a:schemeClr val="bg1"/>
                </a:solidFill>
                <a:latin typeface="Overpass"/>
              </a:rPr>
              <a:t>CIA (Corridor Improvement Authority)</a:t>
            </a:r>
          </a:p>
          <a:p>
            <a:endParaRPr lang="en-US" sz="2000" dirty="0">
              <a:solidFill>
                <a:schemeClr val="bg1"/>
              </a:solidFill>
              <a:latin typeface="Overpass"/>
            </a:endParaRPr>
          </a:p>
          <a:p>
            <a:pPr marL="342900" indent="-342900">
              <a:buFont typeface="Wingdings" panose="05000000000000000000" pitchFamily="2" charset="2"/>
              <a:buChar char="Ø"/>
            </a:pPr>
            <a:r>
              <a:rPr lang="en-US" sz="2000" dirty="0">
                <a:solidFill>
                  <a:schemeClr val="bg1"/>
                </a:solidFill>
                <a:latin typeface="Overpass"/>
              </a:rPr>
              <a:t>Funded by Tax Increment Financing (TIF).</a:t>
            </a:r>
          </a:p>
          <a:p>
            <a:pPr marL="342900" indent="-342900">
              <a:buFont typeface="Wingdings" panose="05000000000000000000" pitchFamily="2" charset="2"/>
              <a:buChar char="Ø"/>
            </a:pPr>
            <a:r>
              <a:rPr lang="en-US" sz="2000" dirty="0">
                <a:solidFill>
                  <a:schemeClr val="bg1"/>
                </a:solidFill>
                <a:latin typeface="Overpass"/>
              </a:rPr>
              <a:t>Uses growth in property tax values to reinvest in the corridor.</a:t>
            </a:r>
          </a:p>
          <a:p>
            <a:pPr marL="342900" indent="-342900">
              <a:buFont typeface="Wingdings" panose="05000000000000000000" pitchFamily="2" charset="2"/>
              <a:buChar char="Ø"/>
            </a:pPr>
            <a:r>
              <a:rPr lang="en-US" sz="2000" dirty="0">
                <a:solidFill>
                  <a:schemeClr val="bg1"/>
                </a:solidFill>
                <a:latin typeface="Overpass"/>
              </a:rPr>
              <a:t>Allows for larger, long-term infrastructure and redevelopment projects.</a:t>
            </a:r>
          </a:p>
          <a:p>
            <a:pPr marL="342900" indent="-342900">
              <a:buFont typeface="Wingdings" panose="05000000000000000000" pitchFamily="2" charset="2"/>
              <a:buChar char="Ø"/>
            </a:pPr>
            <a:r>
              <a:rPr lang="en-US" sz="2000" dirty="0">
                <a:solidFill>
                  <a:schemeClr val="bg1"/>
                </a:solidFill>
                <a:latin typeface="Overpass"/>
              </a:rPr>
              <a:t>Can finance improvements like sidewalks, lighting, parking, landscaping, and even façade grants (public-facing).</a:t>
            </a:r>
          </a:p>
        </p:txBody>
      </p:sp>
    </p:spTree>
    <p:extLst>
      <p:ext uri="{BB962C8B-B14F-4D97-AF65-F5344CB8AC3E}">
        <p14:creationId xmlns:p14="http://schemas.microsoft.com/office/powerpoint/2010/main" val="950199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93B72-BBA4-078F-0C03-2F62F428D537}"/>
              </a:ext>
            </a:extLst>
          </p:cNvPr>
          <p:cNvSpPr/>
          <p:nvPr/>
        </p:nvSpPr>
        <p:spPr>
          <a:xfrm>
            <a:off x="0" y="0"/>
            <a:ext cx="12206816" cy="1889760"/>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80EFB-FF34-F689-161D-84C2FB016C0E}"/>
              </a:ext>
            </a:extLst>
          </p:cNvPr>
          <p:cNvSpPr>
            <a:spLocks noGrp="1"/>
          </p:cNvSpPr>
          <p:nvPr>
            <p:ph type="title"/>
          </p:nvPr>
        </p:nvSpPr>
        <p:spPr>
          <a:xfrm>
            <a:off x="1151068" y="245579"/>
            <a:ext cx="10496843" cy="1325563"/>
          </a:xfrm>
        </p:spPr>
        <p:txBody>
          <a:bodyPr>
            <a:normAutofit/>
          </a:bodyPr>
          <a:lstStyle/>
          <a:p>
            <a:r>
              <a:rPr lang="en-US" b="1" dirty="0">
                <a:solidFill>
                  <a:srgbClr val="FFFFFF"/>
                </a:solidFill>
                <a:latin typeface="Century Gothic"/>
                <a:ea typeface="Calibri"/>
                <a:cs typeface="Calibri"/>
              </a:rPr>
              <a:t>Tax Increment Financing Visual</a:t>
            </a:r>
          </a:p>
        </p:txBody>
      </p:sp>
      <p:pic>
        <p:nvPicPr>
          <p:cNvPr id="8" name="Picture 7">
            <a:extLst>
              <a:ext uri="{FF2B5EF4-FFF2-40B4-BE49-F238E27FC236}">
                <a16:creationId xmlns:a16="http://schemas.microsoft.com/office/drawing/2014/main" id="{FC9A7800-446A-5C63-56E6-89F1D3316AB6}"/>
              </a:ext>
            </a:extLst>
          </p:cNvPr>
          <p:cNvPicPr>
            <a:picLocks noChangeAspect="1"/>
          </p:cNvPicPr>
          <p:nvPr/>
        </p:nvPicPr>
        <p:blipFill>
          <a:blip r:embed="rId2"/>
          <a:srcRect l="131" t="32597" r="24129" b="-1657"/>
          <a:stretch/>
        </p:blipFill>
        <p:spPr>
          <a:xfrm>
            <a:off x="-10583" y="5578313"/>
            <a:ext cx="12199961" cy="1321686"/>
          </a:xfrm>
          <a:prstGeom prst="rect">
            <a:avLst/>
          </a:prstGeom>
        </p:spPr>
      </p:pic>
      <p:sp>
        <p:nvSpPr>
          <p:cNvPr id="9" name="Rectangle 1">
            <a:extLst>
              <a:ext uri="{FF2B5EF4-FFF2-40B4-BE49-F238E27FC236}">
                <a16:creationId xmlns:a16="http://schemas.microsoft.com/office/drawing/2014/main" id="{8989DEDC-6E9F-4AC0-982A-3BAB8A85894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C50458E5-2BFE-49AC-A6FD-7B4AC7BA0B5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Picture 4">
            <a:extLst>
              <a:ext uri="{FF2B5EF4-FFF2-40B4-BE49-F238E27FC236}">
                <a16:creationId xmlns:a16="http://schemas.microsoft.com/office/drawing/2014/main" id="{92D1138A-2BE5-4A55-8855-19BB2F5598AE}"/>
              </a:ext>
            </a:extLst>
          </p:cNvPr>
          <p:cNvPicPr>
            <a:picLocks noChangeAspect="1"/>
          </p:cNvPicPr>
          <p:nvPr/>
        </p:nvPicPr>
        <p:blipFill rotWithShape="1">
          <a:blip r:embed="rId3">
            <a:extLst>
              <a:ext uri="{28A0092B-C50C-407E-A947-70E740481C1C}">
                <a14:useLocalDpi xmlns:a14="http://schemas.microsoft.com/office/drawing/2010/main" val="0"/>
              </a:ext>
            </a:extLst>
          </a:blip>
          <a:srcRect t="8796" r="1955" b="8370"/>
          <a:stretch/>
        </p:blipFill>
        <p:spPr>
          <a:xfrm>
            <a:off x="2636320" y="2042159"/>
            <a:ext cx="6149092" cy="3465099"/>
          </a:xfrm>
          <a:prstGeom prst="rect">
            <a:avLst/>
          </a:prstGeom>
        </p:spPr>
      </p:pic>
    </p:spTree>
    <p:extLst>
      <p:ext uri="{BB962C8B-B14F-4D97-AF65-F5344CB8AC3E}">
        <p14:creationId xmlns:p14="http://schemas.microsoft.com/office/powerpoint/2010/main" val="3831989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93B72-BBA4-078F-0C03-2F62F428D537}"/>
              </a:ext>
            </a:extLst>
          </p:cNvPr>
          <p:cNvSpPr/>
          <p:nvPr/>
        </p:nvSpPr>
        <p:spPr>
          <a:xfrm>
            <a:off x="0" y="0"/>
            <a:ext cx="12206816" cy="1889760"/>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80EFB-FF34-F689-161D-84C2FB016C0E}"/>
              </a:ext>
            </a:extLst>
          </p:cNvPr>
          <p:cNvSpPr>
            <a:spLocks noGrp="1"/>
          </p:cNvSpPr>
          <p:nvPr>
            <p:ph type="title"/>
          </p:nvPr>
        </p:nvSpPr>
        <p:spPr>
          <a:xfrm>
            <a:off x="840975" y="358299"/>
            <a:ext cx="10496843" cy="1325563"/>
          </a:xfrm>
        </p:spPr>
        <p:txBody>
          <a:bodyPr>
            <a:normAutofit/>
          </a:bodyPr>
          <a:lstStyle/>
          <a:p>
            <a:pPr algn="ctr"/>
            <a:r>
              <a:rPr lang="en-US" b="1" dirty="0">
                <a:solidFill>
                  <a:srgbClr val="FFFFFF"/>
                </a:solidFill>
                <a:latin typeface="Century Gothic"/>
                <a:ea typeface="Calibri"/>
                <a:cs typeface="Calibri"/>
              </a:rPr>
              <a:t>Improvement Examples</a:t>
            </a:r>
          </a:p>
        </p:txBody>
      </p:sp>
      <p:pic>
        <p:nvPicPr>
          <p:cNvPr id="8" name="Picture 7">
            <a:extLst>
              <a:ext uri="{FF2B5EF4-FFF2-40B4-BE49-F238E27FC236}">
                <a16:creationId xmlns:a16="http://schemas.microsoft.com/office/drawing/2014/main" id="{FC9A7800-446A-5C63-56E6-89F1D3316AB6}"/>
              </a:ext>
            </a:extLst>
          </p:cNvPr>
          <p:cNvPicPr>
            <a:picLocks noChangeAspect="1"/>
          </p:cNvPicPr>
          <p:nvPr/>
        </p:nvPicPr>
        <p:blipFill>
          <a:blip r:embed="rId3"/>
          <a:srcRect l="131" t="32597" r="24129" b="-1657"/>
          <a:stretch/>
        </p:blipFill>
        <p:spPr>
          <a:xfrm>
            <a:off x="-10583" y="5578313"/>
            <a:ext cx="12199961" cy="1321686"/>
          </a:xfrm>
          <a:prstGeom prst="rect">
            <a:avLst/>
          </a:prstGeom>
        </p:spPr>
      </p:pic>
      <p:sp>
        <p:nvSpPr>
          <p:cNvPr id="9" name="Rectangle 1">
            <a:extLst>
              <a:ext uri="{FF2B5EF4-FFF2-40B4-BE49-F238E27FC236}">
                <a16:creationId xmlns:a16="http://schemas.microsoft.com/office/drawing/2014/main" id="{8989DEDC-6E9F-4AC0-982A-3BAB8A85894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2">
            <a:extLst>
              <a:ext uri="{FF2B5EF4-FFF2-40B4-BE49-F238E27FC236}">
                <a16:creationId xmlns:a16="http://schemas.microsoft.com/office/drawing/2014/main" id="{C50458E5-2BFE-49AC-A6FD-7B4AC7BA0B5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 name="Picture 10">
            <a:extLst>
              <a:ext uri="{FF2B5EF4-FFF2-40B4-BE49-F238E27FC236}">
                <a16:creationId xmlns:a16="http://schemas.microsoft.com/office/drawing/2014/main" id="{51907CE5-CF6E-4645-8B30-10FD3A8BA9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3686" y="2042158"/>
            <a:ext cx="3781855" cy="2521957"/>
          </a:xfrm>
          <a:prstGeom prst="rect">
            <a:avLst/>
          </a:prstGeom>
        </p:spPr>
      </p:pic>
      <p:sp>
        <p:nvSpPr>
          <p:cNvPr id="12" name="TextBox 11">
            <a:extLst>
              <a:ext uri="{FF2B5EF4-FFF2-40B4-BE49-F238E27FC236}">
                <a16:creationId xmlns:a16="http://schemas.microsoft.com/office/drawing/2014/main" id="{3A827CE7-C73D-4770-A47D-B22E0E8F218D}"/>
              </a:ext>
            </a:extLst>
          </p:cNvPr>
          <p:cNvSpPr txBox="1"/>
          <p:nvPr/>
        </p:nvSpPr>
        <p:spPr>
          <a:xfrm>
            <a:off x="164448" y="4545567"/>
            <a:ext cx="3962399" cy="307777"/>
          </a:xfrm>
          <a:prstGeom prst="rect">
            <a:avLst/>
          </a:prstGeom>
          <a:noFill/>
        </p:spPr>
        <p:txBody>
          <a:bodyPr wrap="square" rtlCol="0">
            <a:spAutoFit/>
          </a:bodyPr>
          <a:lstStyle/>
          <a:p>
            <a:pPr algn="ctr"/>
            <a:r>
              <a:rPr lang="en-US" sz="1400" dirty="0">
                <a:solidFill>
                  <a:srgbClr val="47266A"/>
                </a:solidFill>
              </a:rPr>
              <a:t>Lakeside BID/CIA funds snowplowing of sidewalks</a:t>
            </a:r>
          </a:p>
        </p:txBody>
      </p:sp>
      <p:pic>
        <p:nvPicPr>
          <p:cNvPr id="23" name="Picture 22">
            <a:extLst>
              <a:ext uri="{FF2B5EF4-FFF2-40B4-BE49-F238E27FC236}">
                <a16:creationId xmlns:a16="http://schemas.microsoft.com/office/drawing/2014/main" id="{C310964A-FA45-4D68-9897-B67661E2AB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8897" y="2042159"/>
            <a:ext cx="3781363" cy="2521956"/>
          </a:xfrm>
          <a:prstGeom prst="rect">
            <a:avLst/>
          </a:prstGeom>
        </p:spPr>
      </p:pic>
      <p:sp>
        <p:nvSpPr>
          <p:cNvPr id="24" name="TextBox 23">
            <a:extLst>
              <a:ext uri="{FF2B5EF4-FFF2-40B4-BE49-F238E27FC236}">
                <a16:creationId xmlns:a16="http://schemas.microsoft.com/office/drawing/2014/main" id="{051DC5D0-AF8D-414B-AB99-5D64DAF2DB50}"/>
              </a:ext>
            </a:extLst>
          </p:cNvPr>
          <p:cNvSpPr txBox="1"/>
          <p:nvPr/>
        </p:nvSpPr>
        <p:spPr>
          <a:xfrm>
            <a:off x="4419516" y="4589311"/>
            <a:ext cx="3554613" cy="523220"/>
          </a:xfrm>
          <a:prstGeom prst="rect">
            <a:avLst/>
          </a:prstGeom>
          <a:noFill/>
        </p:spPr>
        <p:txBody>
          <a:bodyPr wrap="square" rtlCol="0">
            <a:spAutoFit/>
          </a:bodyPr>
          <a:lstStyle/>
          <a:p>
            <a:pPr algn="ctr"/>
            <a:r>
              <a:rPr lang="en-US" sz="1400" dirty="0">
                <a:solidFill>
                  <a:srgbClr val="47266A"/>
                </a:solidFill>
              </a:rPr>
              <a:t>Muskegon DDA funds a matching 1 to 1 façade grant</a:t>
            </a:r>
          </a:p>
        </p:txBody>
      </p:sp>
      <p:pic>
        <p:nvPicPr>
          <p:cNvPr id="25" name="Picture 24">
            <a:extLst>
              <a:ext uri="{FF2B5EF4-FFF2-40B4-BE49-F238E27FC236}">
                <a16:creationId xmlns:a16="http://schemas.microsoft.com/office/drawing/2014/main" id="{2C3D6181-796E-48D4-9226-8823C8E4F762}"/>
              </a:ext>
            </a:extLst>
          </p:cNvPr>
          <p:cNvPicPr>
            <a:picLocks noChangeAspect="1"/>
          </p:cNvPicPr>
          <p:nvPr/>
        </p:nvPicPr>
        <p:blipFill>
          <a:blip r:embed="rId6"/>
          <a:stretch>
            <a:fillRect/>
          </a:stretch>
        </p:blipFill>
        <p:spPr>
          <a:xfrm>
            <a:off x="8497877" y="2042158"/>
            <a:ext cx="3386240" cy="2547153"/>
          </a:xfrm>
          <a:prstGeom prst="rect">
            <a:avLst/>
          </a:prstGeom>
        </p:spPr>
      </p:pic>
      <p:sp>
        <p:nvSpPr>
          <p:cNvPr id="27" name="TextBox 26">
            <a:extLst>
              <a:ext uri="{FF2B5EF4-FFF2-40B4-BE49-F238E27FC236}">
                <a16:creationId xmlns:a16="http://schemas.microsoft.com/office/drawing/2014/main" id="{9C7EA860-6C74-4F4C-961E-1F7E577B18DE}"/>
              </a:ext>
            </a:extLst>
          </p:cNvPr>
          <p:cNvSpPr txBox="1"/>
          <p:nvPr/>
        </p:nvSpPr>
        <p:spPr>
          <a:xfrm>
            <a:off x="8506842" y="4615664"/>
            <a:ext cx="3386239" cy="523220"/>
          </a:xfrm>
          <a:prstGeom prst="rect">
            <a:avLst/>
          </a:prstGeom>
          <a:noFill/>
        </p:spPr>
        <p:txBody>
          <a:bodyPr wrap="square" rtlCol="0">
            <a:spAutoFit/>
          </a:bodyPr>
          <a:lstStyle/>
          <a:p>
            <a:pPr algn="ctr"/>
            <a:r>
              <a:rPr lang="en-US" sz="1400" dirty="0">
                <a:solidFill>
                  <a:srgbClr val="47266A"/>
                </a:solidFill>
              </a:rPr>
              <a:t>Michigan Avenue CIA in Lansing funds streetscaping &amp; landscaping</a:t>
            </a:r>
          </a:p>
        </p:txBody>
      </p:sp>
    </p:spTree>
    <p:extLst>
      <p:ext uri="{BB962C8B-B14F-4D97-AF65-F5344CB8AC3E}">
        <p14:creationId xmlns:p14="http://schemas.microsoft.com/office/powerpoint/2010/main" val="991730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B4497B-BB5C-4E4D-33DE-337F3415EF4B}"/>
              </a:ext>
            </a:extLst>
          </p:cNvPr>
          <p:cNvSpPr/>
          <p:nvPr/>
        </p:nvSpPr>
        <p:spPr>
          <a:xfrm>
            <a:off x="0" y="0"/>
            <a:ext cx="12206816" cy="6871170"/>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AB686D-BE97-FCC1-15E4-7B771333A6F8}"/>
              </a:ext>
            </a:extLst>
          </p:cNvPr>
          <p:cNvSpPr>
            <a:spLocks noGrp="1"/>
          </p:cNvSpPr>
          <p:nvPr>
            <p:ph type="title"/>
          </p:nvPr>
        </p:nvSpPr>
        <p:spPr>
          <a:xfrm>
            <a:off x="332929" y="423597"/>
            <a:ext cx="7320088" cy="1325563"/>
          </a:xfrm>
        </p:spPr>
        <p:txBody>
          <a:bodyPr>
            <a:normAutofit/>
          </a:bodyPr>
          <a:lstStyle/>
          <a:p>
            <a:r>
              <a:rPr lang="en-US" sz="4000" b="1" dirty="0">
                <a:solidFill>
                  <a:schemeClr val="bg1"/>
                </a:solidFill>
                <a:latin typeface="Century Gothic"/>
              </a:rPr>
              <a:t>Identity &amp; Vision for Getty St.</a:t>
            </a:r>
            <a:endParaRPr lang="en-US" dirty="0">
              <a:solidFill>
                <a:schemeClr val="bg1"/>
              </a:solidFill>
            </a:endParaRPr>
          </a:p>
        </p:txBody>
      </p:sp>
      <p:sp>
        <p:nvSpPr>
          <p:cNvPr id="4" name="Content Placeholder 3">
            <a:extLst>
              <a:ext uri="{FF2B5EF4-FFF2-40B4-BE49-F238E27FC236}">
                <a16:creationId xmlns:a16="http://schemas.microsoft.com/office/drawing/2014/main" id="{8487C541-CFD6-F0AF-81DC-7049D3B99091}"/>
              </a:ext>
            </a:extLst>
          </p:cNvPr>
          <p:cNvSpPr>
            <a:spLocks noGrp="1"/>
          </p:cNvSpPr>
          <p:nvPr>
            <p:ph sz="half" idx="2"/>
          </p:nvPr>
        </p:nvSpPr>
        <p:spPr>
          <a:xfrm>
            <a:off x="416453" y="2172757"/>
            <a:ext cx="7167687" cy="3779838"/>
          </a:xfrm>
        </p:spPr>
        <p:txBody>
          <a:bodyPr vert="horz" lIns="91440" tIns="45720" rIns="91440" bIns="45720" rtlCol="0" anchor="t">
            <a:normAutofit/>
          </a:bodyPr>
          <a:lstStyle/>
          <a:p>
            <a:pPr>
              <a:buFont typeface="Wingdings" panose="05000000000000000000" pitchFamily="2" charset="2"/>
              <a:buChar char="Ø"/>
            </a:pPr>
            <a:r>
              <a:rPr lang="en-US" b="1" dirty="0">
                <a:solidFill>
                  <a:schemeClr val="bg1"/>
                </a:solidFill>
                <a:latin typeface="Calibri"/>
                <a:ea typeface="Calibri"/>
                <a:cs typeface="Calibri"/>
              </a:rPr>
              <a:t> Community Branding and Identity</a:t>
            </a:r>
          </a:p>
          <a:p>
            <a:pPr>
              <a:buFont typeface="Wingdings" panose="05000000000000000000" pitchFamily="2" charset="2"/>
              <a:buChar char="Ø"/>
            </a:pPr>
            <a:endParaRPr lang="en-US" b="1" dirty="0">
              <a:solidFill>
                <a:schemeClr val="bg1"/>
              </a:solidFill>
              <a:latin typeface="Calibri"/>
              <a:ea typeface="Calibri"/>
              <a:cs typeface="Calibri"/>
            </a:endParaRPr>
          </a:p>
          <a:p>
            <a:pPr>
              <a:buFont typeface="Wingdings" panose="05000000000000000000" pitchFamily="2" charset="2"/>
              <a:buChar char="Ø"/>
            </a:pPr>
            <a:r>
              <a:rPr lang="en-US" b="1" dirty="0">
                <a:solidFill>
                  <a:schemeClr val="bg1"/>
                </a:solidFill>
                <a:latin typeface="Calibri"/>
                <a:ea typeface="Calibri"/>
                <a:cs typeface="Calibri"/>
              </a:rPr>
              <a:t> What improvements do you want to see? (Updated sidewalks, bike paths, more parking etc.)</a:t>
            </a:r>
          </a:p>
          <a:p>
            <a:pPr>
              <a:buFont typeface="Wingdings" panose="05000000000000000000" pitchFamily="2" charset="2"/>
              <a:buChar char="Ø"/>
            </a:pPr>
            <a:endParaRPr lang="en-US" b="1" dirty="0">
              <a:solidFill>
                <a:schemeClr val="bg1"/>
              </a:solidFill>
              <a:latin typeface="Calibri"/>
              <a:ea typeface="Calibri"/>
              <a:cs typeface="Calibri"/>
            </a:endParaRPr>
          </a:p>
          <a:p>
            <a:pPr>
              <a:buFont typeface="Wingdings" panose="05000000000000000000" pitchFamily="2" charset="2"/>
              <a:buChar char="Ø"/>
            </a:pPr>
            <a:r>
              <a:rPr lang="en-US" b="1" dirty="0">
                <a:solidFill>
                  <a:schemeClr val="bg1"/>
                </a:solidFill>
                <a:latin typeface="Calibri"/>
                <a:ea typeface="Calibri"/>
                <a:cs typeface="Calibri"/>
              </a:rPr>
              <a:t> Vision and Goals </a:t>
            </a:r>
          </a:p>
        </p:txBody>
      </p:sp>
      <p:pic>
        <p:nvPicPr>
          <p:cNvPr id="6" name="Picture 5">
            <a:extLst>
              <a:ext uri="{FF2B5EF4-FFF2-40B4-BE49-F238E27FC236}">
                <a16:creationId xmlns:a16="http://schemas.microsoft.com/office/drawing/2014/main" id="{603D2469-DD65-4AE6-A4D8-55C765C02B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3017" y="-43610"/>
            <a:ext cx="4628442" cy="6914780"/>
          </a:xfrm>
          <a:prstGeom prst="rect">
            <a:avLst/>
          </a:prstGeom>
        </p:spPr>
      </p:pic>
    </p:spTree>
    <p:extLst>
      <p:ext uri="{BB962C8B-B14F-4D97-AF65-F5344CB8AC3E}">
        <p14:creationId xmlns:p14="http://schemas.microsoft.com/office/powerpoint/2010/main" val="258533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840783-8185-271A-0A2C-1909124D50A1}"/>
              </a:ext>
            </a:extLst>
          </p:cNvPr>
          <p:cNvSpPr/>
          <p:nvPr/>
        </p:nvSpPr>
        <p:spPr>
          <a:xfrm>
            <a:off x="-14816" y="-35038"/>
            <a:ext cx="12206816" cy="4946649"/>
          </a:xfrm>
          <a:prstGeom prst="rect">
            <a:avLst/>
          </a:prstGeom>
          <a:solidFill>
            <a:srgbClr val="3419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52A40F74-CF56-F43D-B398-95D1EB803E51}"/>
              </a:ext>
            </a:extLst>
          </p:cNvPr>
          <p:cNvPicPr>
            <a:picLocks noChangeAspect="1"/>
          </p:cNvPicPr>
          <p:nvPr/>
        </p:nvPicPr>
        <p:blipFill>
          <a:blip r:embed="rId3"/>
          <a:srcRect r="24260" b="-556"/>
          <a:stretch/>
        </p:blipFill>
        <p:spPr>
          <a:xfrm>
            <a:off x="0" y="4943314"/>
            <a:ext cx="12200025" cy="1924422"/>
          </a:xfrm>
          <a:prstGeom prst="rect">
            <a:avLst/>
          </a:prstGeom>
        </p:spPr>
      </p:pic>
      <p:sp>
        <p:nvSpPr>
          <p:cNvPr id="7" name="TextBox 6">
            <a:extLst>
              <a:ext uri="{FF2B5EF4-FFF2-40B4-BE49-F238E27FC236}">
                <a16:creationId xmlns:a16="http://schemas.microsoft.com/office/drawing/2014/main" id="{08F0D2D6-309E-9E99-3A7B-706DCBBA2F42}"/>
              </a:ext>
            </a:extLst>
          </p:cNvPr>
          <p:cNvSpPr txBox="1"/>
          <p:nvPr/>
        </p:nvSpPr>
        <p:spPr>
          <a:xfrm>
            <a:off x="451072" y="1137263"/>
            <a:ext cx="803486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dirty="0">
                <a:solidFill>
                  <a:srgbClr val="FFFFFF"/>
                </a:solidFill>
                <a:latin typeface="Overpass"/>
              </a:rPr>
              <a:t>Thank You!</a:t>
            </a:r>
          </a:p>
        </p:txBody>
      </p:sp>
      <p:sp>
        <p:nvSpPr>
          <p:cNvPr id="2" name="TextBox 1">
            <a:extLst>
              <a:ext uri="{FF2B5EF4-FFF2-40B4-BE49-F238E27FC236}">
                <a16:creationId xmlns:a16="http://schemas.microsoft.com/office/drawing/2014/main" id="{45AB1B2D-5374-0A50-D6A1-F147320BC57B}"/>
              </a:ext>
            </a:extLst>
          </p:cNvPr>
          <p:cNvSpPr txBox="1"/>
          <p:nvPr/>
        </p:nvSpPr>
        <p:spPr>
          <a:xfrm>
            <a:off x="1180999" y="2670865"/>
            <a:ext cx="718416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rgbClr val="FFFFFF"/>
                </a:solidFill>
                <a:latin typeface="Overpass"/>
              </a:rPr>
              <a:t>Isabela Gonzalez</a:t>
            </a:r>
          </a:p>
        </p:txBody>
      </p:sp>
      <p:pic>
        <p:nvPicPr>
          <p:cNvPr id="6" name="Picture 5">
            <a:extLst>
              <a:ext uri="{FF2B5EF4-FFF2-40B4-BE49-F238E27FC236}">
                <a16:creationId xmlns:a16="http://schemas.microsoft.com/office/drawing/2014/main" id="{CA0709D7-B007-4249-AAA7-92AAEB187168}"/>
              </a:ext>
            </a:extLst>
          </p:cNvPr>
          <p:cNvPicPr>
            <a:picLocks noChangeAspect="1"/>
          </p:cNvPicPr>
          <p:nvPr/>
        </p:nvPicPr>
        <p:blipFill rotWithShape="1">
          <a:blip r:embed="rId4"/>
          <a:srcRect l="16704" t="23068" r="13879" b="24109"/>
          <a:stretch/>
        </p:blipFill>
        <p:spPr>
          <a:xfrm>
            <a:off x="7290347" y="1426122"/>
            <a:ext cx="4330255" cy="1714439"/>
          </a:xfrm>
          <a:prstGeom prst="rect">
            <a:avLst/>
          </a:prstGeom>
        </p:spPr>
      </p:pic>
      <p:pic>
        <p:nvPicPr>
          <p:cNvPr id="5" name="Graphic 4" descr="User">
            <a:extLst>
              <a:ext uri="{FF2B5EF4-FFF2-40B4-BE49-F238E27FC236}">
                <a16:creationId xmlns:a16="http://schemas.microsoft.com/office/drawing/2014/main" id="{976521E1-A68B-41A8-82DF-F07F77F92E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1073" y="2663132"/>
            <a:ext cx="524287" cy="524287"/>
          </a:xfrm>
          <a:prstGeom prst="rect">
            <a:avLst/>
          </a:prstGeom>
        </p:spPr>
      </p:pic>
      <p:pic>
        <p:nvPicPr>
          <p:cNvPr id="10" name="Graphic 9" descr="Smart Phone">
            <a:extLst>
              <a:ext uri="{FF2B5EF4-FFF2-40B4-BE49-F238E27FC236}">
                <a16:creationId xmlns:a16="http://schemas.microsoft.com/office/drawing/2014/main" id="{3AD95F0F-9EA0-4D3F-83C9-03F7982520C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1072" y="3945641"/>
            <a:ext cx="524287" cy="524287"/>
          </a:xfrm>
          <a:prstGeom prst="rect">
            <a:avLst/>
          </a:prstGeom>
        </p:spPr>
      </p:pic>
      <p:pic>
        <p:nvPicPr>
          <p:cNvPr id="12" name="Graphic 11" descr="Envelope">
            <a:extLst>
              <a:ext uri="{FF2B5EF4-FFF2-40B4-BE49-F238E27FC236}">
                <a16:creationId xmlns:a16="http://schemas.microsoft.com/office/drawing/2014/main" id="{F3A792FB-7256-4B5B-998A-6B68B20A3A1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1072" y="3276953"/>
            <a:ext cx="524288" cy="524288"/>
          </a:xfrm>
          <a:prstGeom prst="rect">
            <a:avLst/>
          </a:prstGeom>
        </p:spPr>
      </p:pic>
      <p:sp>
        <p:nvSpPr>
          <p:cNvPr id="13" name="TextBox 12">
            <a:extLst>
              <a:ext uri="{FF2B5EF4-FFF2-40B4-BE49-F238E27FC236}">
                <a16:creationId xmlns:a16="http://schemas.microsoft.com/office/drawing/2014/main" id="{1CE8F7D6-93F6-480E-92EE-268529CA7099}"/>
              </a:ext>
            </a:extLst>
          </p:cNvPr>
          <p:cNvSpPr txBox="1"/>
          <p:nvPr/>
        </p:nvSpPr>
        <p:spPr>
          <a:xfrm>
            <a:off x="1180999" y="3276953"/>
            <a:ext cx="718416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rgbClr val="FFFFFF"/>
                </a:solidFill>
                <a:latin typeface="Overpass"/>
              </a:rPr>
              <a:t>231-724-4141</a:t>
            </a:r>
          </a:p>
        </p:txBody>
      </p:sp>
      <p:sp>
        <p:nvSpPr>
          <p:cNvPr id="14" name="TextBox 13">
            <a:extLst>
              <a:ext uri="{FF2B5EF4-FFF2-40B4-BE49-F238E27FC236}">
                <a16:creationId xmlns:a16="http://schemas.microsoft.com/office/drawing/2014/main" id="{5D9C3005-B3AB-454E-9074-7B107CA3C164}"/>
              </a:ext>
            </a:extLst>
          </p:cNvPr>
          <p:cNvSpPr txBox="1"/>
          <p:nvPr/>
        </p:nvSpPr>
        <p:spPr>
          <a:xfrm>
            <a:off x="1180999" y="3915396"/>
            <a:ext cx="718416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rgbClr val="FFFFFF"/>
                </a:solidFill>
                <a:latin typeface="Overpass"/>
              </a:rPr>
              <a:t>Isabela.Gonzalez@shorelinecity.com</a:t>
            </a:r>
          </a:p>
        </p:txBody>
      </p:sp>
    </p:spTree>
    <p:extLst>
      <p:ext uri="{BB962C8B-B14F-4D97-AF65-F5344CB8AC3E}">
        <p14:creationId xmlns:p14="http://schemas.microsoft.com/office/powerpoint/2010/main" val="488561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B3D9FBF866C34DB0DEF48725E3D086" ma:contentTypeVersion="18" ma:contentTypeDescription="Create a new document." ma:contentTypeScope="" ma:versionID="a2684134441f15bdda239039153ecd05">
  <xsd:schema xmlns:xsd="http://www.w3.org/2001/XMLSchema" xmlns:xs="http://www.w3.org/2001/XMLSchema" xmlns:p="http://schemas.microsoft.com/office/2006/metadata/properties" xmlns:ns1="http://schemas.microsoft.com/sharepoint/v3" xmlns:ns2="13636964-4683-4080-a3fa-594094085e9c" xmlns:ns3="b81ba60f-6949-4e4a-918f-afe03de4314c" targetNamespace="http://schemas.microsoft.com/office/2006/metadata/properties" ma:root="true" ma:fieldsID="1c0d60dcec0150abf7bdfac608f1274e" ns1:_="" ns2:_="" ns3:_="">
    <xsd:import namespace="http://schemas.microsoft.com/sharepoint/v3"/>
    <xsd:import namespace="13636964-4683-4080-a3fa-594094085e9c"/>
    <xsd:import namespace="b81ba60f-6949-4e4a-918f-afe03de4314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LengthInSeconds" minOccurs="0"/>
                <xsd:element ref="ns2:MediaServiceLocation" minOccurs="0"/>
                <xsd:element ref="ns2:MediaServiceSearchProperties" minOccurs="0"/>
                <xsd:element ref="ns2:Imag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636964-4683-4080-a3fa-594094085e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f839337-e6e2-4890-8f89-a28eb866dce6"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Image" ma:index="23" nillable="true" ma:displayName="Image" ma:format="Thumbnail" ma:internalName="Imag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81ba60f-6949-4e4a-918f-afe03de4314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8a83c15-b590-42ab-b84d-4b29104c9089}" ma:internalName="TaxCatchAll" ma:showField="CatchAllData" ma:web="b81ba60f-6949-4e4a-918f-afe03de4314c">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13636964-4683-4080-a3fa-594094085e9c">
      <Terms xmlns="http://schemas.microsoft.com/office/infopath/2007/PartnerControls"/>
    </lcf76f155ced4ddcb4097134ff3c332f>
    <_ip_UnifiedCompliancePolicyProperties xmlns="http://schemas.microsoft.com/sharepoint/v3" xsi:nil="true"/>
    <TaxCatchAll xmlns="b81ba60f-6949-4e4a-918f-afe03de4314c" xsi:nil="true"/>
    <Image xmlns="13636964-4683-4080-a3fa-594094085e9c" xsi:nil="true"/>
  </documentManagement>
</p:properties>
</file>

<file path=customXml/itemProps1.xml><?xml version="1.0" encoding="utf-8"?>
<ds:datastoreItem xmlns:ds="http://schemas.openxmlformats.org/officeDocument/2006/customXml" ds:itemID="{8EDA792A-39EF-4F59-9DCB-FFDA898A950B}">
  <ds:schemaRefs>
    <ds:schemaRef ds:uri="13636964-4683-4080-a3fa-594094085e9c"/>
    <ds:schemaRef ds:uri="b81ba60f-6949-4e4a-918f-afe03de4314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8D13CF3-4D3A-4637-A3B5-35CB82C592ED}">
  <ds:schemaRefs>
    <ds:schemaRef ds:uri="http://schemas.microsoft.com/sharepoint/v3/contenttype/forms"/>
  </ds:schemaRefs>
</ds:datastoreItem>
</file>

<file path=customXml/itemProps3.xml><?xml version="1.0" encoding="utf-8"?>
<ds:datastoreItem xmlns:ds="http://schemas.openxmlformats.org/officeDocument/2006/customXml" ds:itemID="{367715F1-3C7A-4323-8620-FFDEEFBD0906}">
  <ds:schemaRefs>
    <ds:schemaRef ds:uri="http://purl.org/dc/dcmitype/"/>
    <ds:schemaRef ds:uri="b81ba60f-6949-4e4a-918f-afe03de4314c"/>
    <ds:schemaRef ds:uri="http://purl.org/dc/elements/1.1/"/>
    <ds:schemaRef ds:uri="http://schemas.microsoft.com/office/infopath/2007/PartnerControls"/>
    <ds:schemaRef ds:uri="http://schemas.microsoft.com/office/2006/documentManagement/types"/>
    <ds:schemaRef ds:uri="13636964-4683-4080-a3fa-594094085e9c"/>
    <ds:schemaRef ds:uri="http://purl.org/dc/terms/"/>
    <ds:schemaRef ds:uri="http://schemas.openxmlformats.org/package/2006/metadata/core-properties"/>
    <ds:schemaRef ds:uri="http://schemas.microsoft.com/sharepoint/v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29496</TotalTime>
  <Words>1279</Words>
  <Application>Microsoft Office PowerPoint</Application>
  <PresentationFormat>Widescreen</PresentationFormat>
  <Paragraphs>89</Paragraphs>
  <Slides>9</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Aptos</vt:lpstr>
      <vt:lpstr>Aptos Display</vt:lpstr>
      <vt:lpstr>Arial</vt:lpstr>
      <vt:lpstr>Calibri</vt:lpstr>
      <vt:lpstr>Century Gothic</vt:lpstr>
      <vt:lpstr>Overpass</vt:lpstr>
      <vt:lpstr>Wingdings</vt:lpstr>
      <vt:lpstr>office theme</vt:lpstr>
      <vt:lpstr>PowerPoint Presentation</vt:lpstr>
      <vt:lpstr>Agenda</vt:lpstr>
      <vt:lpstr>Introductions</vt:lpstr>
      <vt:lpstr>Meet the Economic Development &amp; Planning Department</vt:lpstr>
      <vt:lpstr>Corridor Improvement Authorities &amp; Business Improvement Districts</vt:lpstr>
      <vt:lpstr>Tax Increment Financing Visual</vt:lpstr>
      <vt:lpstr>Improvement Examples</vt:lpstr>
      <vt:lpstr>Identity &amp; Vision for Getty 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Contessa Alexander</dc:creator>
  <cp:lastModifiedBy>Isabela Gonzalez</cp:lastModifiedBy>
  <cp:revision>80</cp:revision>
  <dcterms:created xsi:type="dcterms:W3CDTF">2024-10-21T13:57:02Z</dcterms:created>
  <dcterms:modified xsi:type="dcterms:W3CDTF">2025-10-29T15:23:49Z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0x01010007B3D9FBF866C34DB0DEF48725E3D086</vt:lpwstr>
  </property>
  <property fmtid="{D5CDD505-2E9C-101B-9397-08002B2CF9AE}" pid="3" name="MediaServiceImageTags">
    <vt:lpwstr/>
  </property>
</Properties>
</file>