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3" r:id="rId5"/>
    <p:sldId id="264" r:id="rId6"/>
    <p:sldId id="265" r:id="rId7"/>
    <p:sldId id="1532" r:id="rId8"/>
    <p:sldId id="1533" r:id="rId9"/>
    <p:sldId id="258" r:id="rId10"/>
    <p:sldId id="267" r:id="rId11"/>
    <p:sldId id="268" r:id="rId12"/>
    <p:sldId id="1522" r:id="rId13"/>
    <p:sldId id="1523" r:id="rId14"/>
    <p:sldId id="1524" r:id="rId15"/>
    <p:sldId id="1530" r:id="rId16"/>
    <p:sldId id="1525" r:id="rId17"/>
    <p:sldId id="1526" r:id="rId18"/>
    <p:sldId id="1527" r:id="rId19"/>
    <p:sldId id="1531" r:id="rId20"/>
    <p:sldId id="1529" r:id="rId21"/>
    <p:sldId id="152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dPt>
          <c:dPt>
            <c:idx val="1"/>
            <c:bubble3D val="0"/>
            <c:spPr>
              <a:solidFill>
                <a:schemeClr val="accent3"/>
              </a:solidFill>
              <a:ln w="19050">
                <a:solidFill>
                  <a:schemeClr val="lt1"/>
                </a:solidFill>
              </a:ln>
              <a:effectLst/>
            </c:spPr>
          </c:dPt>
          <c:dPt>
            <c:idx val="2"/>
            <c:bubble3D val="0"/>
            <c:spPr>
              <a:solidFill>
                <a:schemeClr val="accent5"/>
              </a:solidFill>
              <a:ln w="19050">
                <a:solidFill>
                  <a:schemeClr val="lt1"/>
                </a:solidFill>
              </a:ln>
              <a:effectLst/>
            </c:spPr>
          </c:dPt>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bestFit"/>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Charitable Trust</c:v>
                </c:pt>
                <c:pt idx="1">
                  <c:v>OEA </c:v>
                </c:pt>
                <c:pt idx="2">
                  <c:v>DCS</c:v>
                </c:pt>
              </c:strCache>
            </c:strRef>
          </c:cat>
          <c:val>
            <c:numRef>
              <c:f>Sheet1!$B$2:$B$4</c:f>
              <c:numCache>
                <c:formatCode>General</c:formatCode>
                <c:ptCount val="3"/>
                <c:pt idx="0">
                  <c:v>411000</c:v>
                </c:pt>
                <c:pt idx="1">
                  <c:v>22848</c:v>
                </c:pt>
                <c:pt idx="2">
                  <c:v>113772</c:v>
                </c:pt>
              </c:numCache>
            </c:numRef>
          </c:val>
          <c:extLst>
            <c:ext xmlns:c16="http://schemas.microsoft.com/office/drawing/2014/chart" uri="{C3380CC4-5D6E-409C-BE32-E72D297353CC}">
              <c16:uniqueId val="{00000000-6909-4A0D-82F2-DC50202FC09A}"/>
            </c:ext>
          </c:extLst>
        </c:ser>
        <c:dLbls>
          <c:dLblPos val="bestFit"/>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FY27 CRRF Operating Budge</c:v>
                </c:pt>
              </c:strCache>
            </c:strRef>
          </c:tx>
          <c:dPt>
            <c:idx val="0"/>
            <c:bubble3D val="0"/>
            <c:spPr>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CB7F-4202-976D-84C835425EC0}"/>
              </c:ext>
            </c:extLst>
          </c:dPt>
          <c:dPt>
            <c:idx val="1"/>
            <c:bubble3D val="0"/>
            <c:spPr>
              <a:gradFill rotWithShape="1">
                <a:gsLst>
                  <a:gs pos="0">
                    <a:schemeClr val="accent2">
                      <a:tint val="96000"/>
                      <a:lumMod val="100000"/>
                    </a:schemeClr>
                  </a:gs>
                  <a:gs pos="78000">
                    <a:schemeClr val="accent2">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CB7F-4202-976D-84C835425EC0}"/>
              </c:ext>
            </c:extLst>
          </c:dPt>
          <c:dPt>
            <c:idx val="2"/>
            <c:bubble3D val="0"/>
            <c:spPr>
              <a:gradFill rotWithShape="1">
                <a:gsLst>
                  <a:gs pos="0">
                    <a:schemeClr val="accent3">
                      <a:tint val="96000"/>
                      <a:lumMod val="100000"/>
                    </a:schemeClr>
                  </a:gs>
                  <a:gs pos="78000">
                    <a:schemeClr val="accent3">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CB7F-4202-976D-84C835425EC0}"/>
              </c:ext>
            </c:extLst>
          </c:dPt>
          <c:dPt>
            <c:idx val="3"/>
            <c:bubble3D val="0"/>
            <c:spPr>
              <a:gradFill rotWithShape="1">
                <a:gsLst>
                  <a:gs pos="0">
                    <a:schemeClr val="accent4">
                      <a:tint val="96000"/>
                      <a:lumMod val="100000"/>
                    </a:schemeClr>
                  </a:gs>
                  <a:gs pos="78000">
                    <a:schemeClr val="accent4">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CB7F-4202-976D-84C835425EC0}"/>
              </c:ext>
            </c:extLst>
          </c:dPt>
          <c:dPt>
            <c:idx val="4"/>
            <c:bubble3D val="0"/>
            <c:spPr>
              <a:gradFill rotWithShape="1">
                <a:gsLst>
                  <a:gs pos="0">
                    <a:schemeClr val="accent5">
                      <a:tint val="96000"/>
                      <a:lumMod val="100000"/>
                    </a:schemeClr>
                  </a:gs>
                  <a:gs pos="78000">
                    <a:schemeClr val="accent5">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9-CB7F-4202-976D-84C835425EC0}"/>
              </c:ext>
            </c:extLst>
          </c:dPt>
          <c:dPt>
            <c:idx val="5"/>
            <c:bubble3D val="0"/>
            <c:spPr>
              <a:gradFill rotWithShape="1">
                <a:gsLst>
                  <a:gs pos="0">
                    <a:schemeClr val="accent6">
                      <a:tint val="96000"/>
                      <a:lumMod val="100000"/>
                    </a:schemeClr>
                  </a:gs>
                  <a:gs pos="78000">
                    <a:schemeClr val="accent6">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B-CB7F-4202-976D-84C835425EC0}"/>
              </c:ext>
            </c:extLst>
          </c:dPt>
          <c:dPt>
            <c:idx val="6"/>
            <c:bubble3D val="0"/>
            <c:spPr>
              <a:gradFill rotWithShape="1">
                <a:gsLst>
                  <a:gs pos="0">
                    <a:schemeClr val="accent1">
                      <a:lumMod val="60000"/>
                      <a:tint val="96000"/>
                      <a:lumMod val="100000"/>
                    </a:schemeClr>
                  </a:gs>
                  <a:gs pos="78000">
                    <a:schemeClr val="accent1">
                      <a:lumMod val="6000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D-CB7F-4202-976D-84C835425EC0}"/>
              </c:ext>
            </c:extLst>
          </c:dPt>
          <c:dLbls>
            <c:spPr>
              <a:solidFill>
                <a:prstClr val="white"/>
              </a:solidFill>
              <a:ln>
                <a:no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Sheet1!$A$2:$A$8</c:f>
              <c:strCache>
                <c:ptCount val="7"/>
                <c:pt idx="0">
                  <c:v>DES</c:v>
                </c:pt>
                <c:pt idx="1">
                  <c:v>RPT</c:v>
                </c:pt>
                <c:pt idx="2">
                  <c:v>DCS</c:v>
                </c:pt>
                <c:pt idx="3">
                  <c:v>RA</c:v>
                </c:pt>
                <c:pt idx="4">
                  <c:v>OEA</c:v>
                </c:pt>
                <c:pt idx="5">
                  <c:v>OEA Adm</c:v>
                </c:pt>
                <c:pt idx="6">
                  <c:v>Charitable Trust</c:v>
                </c:pt>
              </c:strCache>
            </c:strRef>
          </c:cat>
          <c:val>
            <c:numRef>
              <c:f>Sheet1!$B$2:$B$8</c:f>
              <c:numCache>
                <c:formatCode>General</c:formatCode>
                <c:ptCount val="7"/>
                <c:pt idx="0" formatCode="&quot;$&quot;#,##0_);[Red]\(&quot;$&quot;#,##0\)">
                  <c:v>100000</c:v>
                </c:pt>
                <c:pt idx="1">
                  <c:v>100000</c:v>
                </c:pt>
                <c:pt idx="2">
                  <c:v>191000</c:v>
                </c:pt>
                <c:pt idx="3" formatCode="&quot;$&quot;#,##0_);[Red]\(&quot;$&quot;#,##0\)">
                  <c:v>70700</c:v>
                </c:pt>
                <c:pt idx="4">
                  <c:v>175000</c:v>
                </c:pt>
                <c:pt idx="5">
                  <c:v>33100</c:v>
                </c:pt>
                <c:pt idx="6">
                  <c:v>183000</c:v>
                </c:pt>
              </c:numCache>
            </c:numRef>
          </c:val>
          <c:extLst>
            <c:ext xmlns:c16="http://schemas.microsoft.com/office/drawing/2014/chart" uri="{C3380CC4-5D6E-409C-BE32-E72D297353CC}">
              <c16:uniqueId val="{00000000-224C-48E7-AD06-D6C9C70400C1}"/>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8EBC81A-ADAF-40A4-BD98-4329180C346D}"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0A759E55-9F9F-4E1C-B05E-B729F53875CE}">
      <dgm:prSet/>
      <dgm:spPr/>
      <dgm:t>
        <a:bodyPr/>
        <a:lstStyle/>
        <a:p>
          <a:r>
            <a:rPr lang="en-US" b="0" i="0" dirty="0"/>
            <a:t>CRRF is funded with money from taxes on adult-use cannabis. Maryland now imposes a 9 percent sales tax on legal adult-use of cannabis and a portion of these revenues are provided to the counties for them to manage a CRRF. </a:t>
          </a:r>
          <a:endParaRPr lang="en-US" dirty="0"/>
        </a:p>
      </dgm:t>
    </dgm:pt>
    <dgm:pt modelId="{D4B7F1CB-F363-4DBA-AF51-73368B598E0F}" type="parTrans" cxnId="{9E151CD6-AA9A-4602-B61E-E11D77D63754}">
      <dgm:prSet/>
      <dgm:spPr/>
      <dgm:t>
        <a:bodyPr/>
        <a:lstStyle/>
        <a:p>
          <a:endParaRPr lang="en-US"/>
        </a:p>
      </dgm:t>
    </dgm:pt>
    <dgm:pt modelId="{CC6030DE-6212-449D-A27A-3929E8E0DBAD}" type="sibTrans" cxnId="{9E151CD6-AA9A-4602-B61E-E11D77D63754}">
      <dgm:prSet/>
      <dgm:spPr/>
      <dgm:t>
        <a:bodyPr/>
        <a:lstStyle/>
        <a:p>
          <a:endParaRPr lang="en-US"/>
        </a:p>
      </dgm:t>
    </dgm:pt>
    <dgm:pt modelId="{C7F426C5-D155-424D-95AF-96B4DC4BE79C}">
      <dgm:prSet/>
      <dgm:spPr/>
      <dgm:t>
        <a:bodyPr/>
        <a:lstStyle/>
        <a:p>
          <a:r>
            <a:rPr lang="en-US" b="0" i="0"/>
            <a:t>This money is given to local areas to support programs that help low-income communities and those most affected by past cannabis laws.</a:t>
          </a:r>
          <a:endParaRPr lang="en-US"/>
        </a:p>
      </dgm:t>
    </dgm:pt>
    <dgm:pt modelId="{3793101A-C2A9-41DF-B684-4A2F679BF2EB}" type="parTrans" cxnId="{4E143323-07AF-4CC6-82E7-5B5FA4F71765}">
      <dgm:prSet/>
      <dgm:spPr/>
      <dgm:t>
        <a:bodyPr/>
        <a:lstStyle/>
        <a:p>
          <a:endParaRPr lang="en-US"/>
        </a:p>
      </dgm:t>
    </dgm:pt>
    <dgm:pt modelId="{EBA6D0FE-0510-4391-A3EB-7653AA288B8D}" type="sibTrans" cxnId="{4E143323-07AF-4CC6-82E7-5B5FA4F71765}">
      <dgm:prSet/>
      <dgm:spPr/>
      <dgm:t>
        <a:bodyPr/>
        <a:lstStyle/>
        <a:p>
          <a:endParaRPr lang="en-US"/>
        </a:p>
      </dgm:t>
    </dgm:pt>
    <dgm:pt modelId="{E01E6EF3-2799-4EEA-9DF5-3D0ED06801A7}">
      <dgm:prSet/>
      <dgm:spPr/>
      <dgm:t>
        <a:bodyPr/>
        <a:lstStyle/>
        <a:p>
          <a:r>
            <a:rPr lang="en-US" b="0" i="0"/>
            <a:t>This funding MUST be used in the following identified “impacted areas” the 20601, 20602, 20603 zip codes.</a:t>
          </a:r>
          <a:endParaRPr lang="en-US"/>
        </a:p>
      </dgm:t>
    </dgm:pt>
    <dgm:pt modelId="{9D9C43DF-744D-4B1B-B6DE-98BC32B3009B}" type="parTrans" cxnId="{52BB7F6A-80DD-4DF0-B8C9-9F41BFF1595A}">
      <dgm:prSet/>
      <dgm:spPr/>
      <dgm:t>
        <a:bodyPr/>
        <a:lstStyle/>
        <a:p>
          <a:endParaRPr lang="en-US"/>
        </a:p>
      </dgm:t>
    </dgm:pt>
    <dgm:pt modelId="{7B5CB0FF-F6F7-444D-81C3-C6303B931E78}" type="sibTrans" cxnId="{52BB7F6A-80DD-4DF0-B8C9-9F41BFF1595A}">
      <dgm:prSet/>
      <dgm:spPr/>
      <dgm:t>
        <a:bodyPr/>
        <a:lstStyle/>
        <a:p>
          <a:endParaRPr lang="en-US"/>
        </a:p>
      </dgm:t>
    </dgm:pt>
    <dgm:pt modelId="{75E195AE-EEBB-4E33-9CA8-443CE9696E11}">
      <dgm:prSet/>
      <dgm:spPr/>
      <dgm:t>
        <a:bodyPr/>
        <a:lstStyle/>
        <a:p>
          <a:r>
            <a:rPr lang="en-US" b="0" i="0" dirty="0"/>
            <a:t>Potential uses of this funding include allocation to mental health and substance abuse programs, education, youth and family services, public health, community organizations, and housing and homelessness preventions services. </a:t>
          </a:r>
          <a:endParaRPr lang="en-US" dirty="0"/>
        </a:p>
      </dgm:t>
    </dgm:pt>
    <dgm:pt modelId="{E9DAC02F-ED20-43DB-B80B-03E827033710}" type="parTrans" cxnId="{A0B3F5F2-71EE-46E6-8844-1BF46F2F59A6}">
      <dgm:prSet/>
      <dgm:spPr/>
      <dgm:t>
        <a:bodyPr/>
        <a:lstStyle/>
        <a:p>
          <a:endParaRPr lang="en-US"/>
        </a:p>
      </dgm:t>
    </dgm:pt>
    <dgm:pt modelId="{C80C2402-25E1-4644-8442-4949F02D1604}" type="sibTrans" cxnId="{A0B3F5F2-71EE-46E6-8844-1BF46F2F59A6}">
      <dgm:prSet/>
      <dgm:spPr/>
      <dgm:t>
        <a:bodyPr/>
        <a:lstStyle/>
        <a:p>
          <a:endParaRPr lang="en-US"/>
        </a:p>
      </dgm:t>
    </dgm:pt>
    <dgm:pt modelId="{F3D93B5A-1E22-4BB6-83C2-457501083B3C}">
      <dgm:prSet/>
      <dgm:spPr/>
      <dgm:t>
        <a:bodyPr/>
        <a:lstStyle/>
        <a:p>
          <a:r>
            <a:rPr lang="en-US" b="0" i="0" dirty="0"/>
            <a:t>This funding can NOT be used for law enforcement or to supplement funding that already exists in Charles County's budget.</a:t>
          </a:r>
          <a:endParaRPr lang="en-US" dirty="0"/>
        </a:p>
      </dgm:t>
    </dgm:pt>
    <dgm:pt modelId="{4E3235E1-4046-4714-85D6-42BC384DB71B}" type="parTrans" cxnId="{E00E7FC4-8729-4D5B-9BA7-12B0797E3273}">
      <dgm:prSet/>
      <dgm:spPr/>
      <dgm:t>
        <a:bodyPr/>
        <a:lstStyle/>
        <a:p>
          <a:endParaRPr lang="en-US"/>
        </a:p>
      </dgm:t>
    </dgm:pt>
    <dgm:pt modelId="{129E4BD3-53D5-4AEE-99D7-630161C1BFA6}" type="sibTrans" cxnId="{E00E7FC4-8729-4D5B-9BA7-12B0797E3273}">
      <dgm:prSet/>
      <dgm:spPr/>
      <dgm:t>
        <a:bodyPr/>
        <a:lstStyle/>
        <a:p>
          <a:endParaRPr lang="en-US"/>
        </a:p>
      </dgm:t>
    </dgm:pt>
    <dgm:pt modelId="{83FC932F-063D-4638-9358-D019FF912DA7}" type="pres">
      <dgm:prSet presAssocID="{08EBC81A-ADAF-40A4-BD98-4329180C346D}" presName="linear" presStyleCnt="0">
        <dgm:presLayoutVars>
          <dgm:animLvl val="lvl"/>
          <dgm:resizeHandles val="exact"/>
        </dgm:presLayoutVars>
      </dgm:prSet>
      <dgm:spPr/>
    </dgm:pt>
    <dgm:pt modelId="{F17E9D06-AD4E-4EFC-B0F5-C6C19ED49F44}" type="pres">
      <dgm:prSet presAssocID="{0A759E55-9F9F-4E1C-B05E-B729F53875CE}" presName="parentText" presStyleLbl="node1" presStyleIdx="0" presStyleCnt="5">
        <dgm:presLayoutVars>
          <dgm:chMax val="0"/>
          <dgm:bulletEnabled val="1"/>
        </dgm:presLayoutVars>
      </dgm:prSet>
      <dgm:spPr/>
    </dgm:pt>
    <dgm:pt modelId="{0B3D0404-3142-415B-A8FE-EF9763068778}" type="pres">
      <dgm:prSet presAssocID="{CC6030DE-6212-449D-A27A-3929E8E0DBAD}" presName="spacer" presStyleCnt="0"/>
      <dgm:spPr/>
    </dgm:pt>
    <dgm:pt modelId="{96765C18-BEC1-49C0-882D-8E3E91946EFB}" type="pres">
      <dgm:prSet presAssocID="{C7F426C5-D155-424D-95AF-96B4DC4BE79C}" presName="parentText" presStyleLbl="node1" presStyleIdx="1" presStyleCnt="5">
        <dgm:presLayoutVars>
          <dgm:chMax val="0"/>
          <dgm:bulletEnabled val="1"/>
        </dgm:presLayoutVars>
      </dgm:prSet>
      <dgm:spPr/>
    </dgm:pt>
    <dgm:pt modelId="{B14C91C7-111C-4791-8799-96EDB55DC930}" type="pres">
      <dgm:prSet presAssocID="{EBA6D0FE-0510-4391-A3EB-7653AA288B8D}" presName="spacer" presStyleCnt="0"/>
      <dgm:spPr/>
    </dgm:pt>
    <dgm:pt modelId="{D0D21DD8-8DA8-4E79-BB8B-3BD59584B5F5}" type="pres">
      <dgm:prSet presAssocID="{E01E6EF3-2799-4EEA-9DF5-3D0ED06801A7}" presName="parentText" presStyleLbl="node1" presStyleIdx="2" presStyleCnt="5">
        <dgm:presLayoutVars>
          <dgm:chMax val="0"/>
          <dgm:bulletEnabled val="1"/>
        </dgm:presLayoutVars>
      </dgm:prSet>
      <dgm:spPr/>
    </dgm:pt>
    <dgm:pt modelId="{ED5E52A9-C796-467F-BA3D-948E2A16C43F}" type="pres">
      <dgm:prSet presAssocID="{7B5CB0FF-F6F7-444D-81C3-C6303B931E78}" presName="spacer" presStyleCnt="0"/>
      <dgm:spPr/>
    </dgm:pt>
    <dgm:pt modelId="{5D1B6D47-D1CA-46B2-8EAF-9145CFEBC958}" type="pres">
      <dgm:prSet presAssocID="{75E195AE-EEBB-4E33-9CA8-443CE9696E11}" presName="parentText" presStyleLbl="node1" presStyleIdx="3" presStyleCnt="5" custLinFactY="163403" custLinFactNeighborX="-841" custLinFactNeighborY="200000">
        <dgm:presLayoutVars>
          <dgm:chMax val="0"/>
          <dgm:bulletEnabled val="1"/>
        </dgm:presLayoutVars>
      </dgm:prSet>
      <dgm:spPr/>
    </dgm:pt>
    <dgm:pt modelId="{EB2044CA-4CD7-46C0-8E1B-FA87A99AE3C4}" type="pres">
      <dgm:prSet presAssocID="{C80C2402-25E1-4644-8442-4949F02D1604}" presName="spacer" presStyleCnt="0"/>
      <dgm:spPr/>
    </dgm:pt>
    <dgm:pt modelId="{17AA0714-F09C-4C57-BB75-042125FECF0A}" type="pres">
      <dgm:prSet presAssocID="{F3D93B5A-1E22-4BB6-83C2-457501083B3C}" presName="parentText" presStyleLbl="node1" presStyleIdx="4" presStyleCnt="5" custLinFactY="-100000" custLinFactNeighborX="204" custLinFactNeighborY="-132904">
        <dgm:presLayoutVars>
          <dgm:chMax val="0"/>
          <dgm:bulletEnabled val="1"/>
        </dgm:presLayoutVars>
      </dgm:prSet>
      <dgm:spPr/>
    </dgm:pt>
  </dgm:ptLst>
  <dgm:cxnLst>
    <dgm:cxn modelId="{7055B60F-466C-41A6-AAC3-A95AE89FBC65}" type="presOf" srcId="{F3D93B5A-1E22-4BB6-83C2-457501083B3C}" destId="{17AA0714-F09C-4C57-BB75-042125FECF0A}" srcOrd="0" destOrd="0" presId="urn:microsoft.com/office/officeart/2005/8/layout/vList2"/>
    <dgm:cxn modelId="{4E143323-07AF-4CC6-82E7-5B5FA4F71765}" srcId="{08EBC81A-ADAF-40A4-BD98-4329180C346D}" destId="{C7F426C5-D155-424D-95AF-96B4DC4BE79C}" srcOrd="1" destOrd="0" parTransId="{3793101A-C2A9-41DF-B684-4A2F679BF2EB}" sibTransId="{EBA6D0FE-0510-4391-A3EB-7653AA288B8D}"/>
    <dgm:cxn modelId="{A33C6B2F-6327-48E8-9A61-D703378823F0}" type="presOf" srcId="{E01E6EF3-2799-4EEA-9DF5-3D0ED06801A7}" destId="{D0D21DD8-8DA8-4E79-BB8B-3BD59584B5F5}" srcOrd="0" destOrd="0" presId="urn:microsoft.com/office/officeart/2005/8/layout/vList2"/>
    <dgm:cxn modelId="{52BB7F6A-80DD-4DF0-B8C9-9F41BFF1595A}" srcId="{08EBC81A-ADAF-40A4-BD98-4329180C346D}" destId="{E01E6EF3-2799-4EEA-9DF5-3D0ED06801A7}" srcOrd="2" destOrd="0" parTransId="{9D9C43DF-744D-4B1B-B6DE-98BC32B3009B}" sibTransId="{7B5CB0FF-F6F7-444D-81C3-C6303B931E78}"/>
    <dgm:cxn modelId="{66373EB7-8D7E-4688-AB27-3E0D6FEA66DB}" type="presOf" srcId="{75E195AE-EEBB-4E33-9CA8-443CE9696E11}" destId="{5D1B6D47-D1CA-46B2-8EAF-9145CFEBC958}" srcOrd="0" destOrd="0" presId="urn:microsoft.com/office/officeart/2005/8/layout/vList2"/>
    <dgm:cxn modelId="{2D1838BE-1AF2-4708-8D90-13BB023DF9C6}" type="presOf" srcId="{0A759E55-9F9F-4E1C-B05E-B729F53875CE}" destId="{F17E9D06-AD4E-4EFC-B0F5-C6C19ED49F44}" srcOrd="0" destOrd="0" presId="urn:microsoft.com/office/officeart/2005/8/layout/vList2"/>
    <dgm:cxn modelId="{DDEEC4C3-9E5D-4D28-81D6-F3F0D03CD1B6}" type="presOf" srcId="{08EBC81A-ADAF-40A4-BD98-4329180C346D}" destId="{83FC932F-063D-4638-9358-D019FF912DA7}" srcOrd="0" destOrd="0" presId="urn:microsoft.com/office/officeart/2005/8/layout/vList2"/>
    <dgm:cxn modelId="{E00E7FC4-8729-4D5B-9BA7-12B0797E3273}" srcId="{08EBC81A-ADAF-40A4-BD98-4329180C346D}" destId="{F3D93B5A-1E22-4BB6-83C2-457501083B3C}" srcOrd="4" destOrd="0" parTransId="{4E3235E1-4046-4714-85D6-42BC384DB71B}" sibTransId="{129E4BD3-53D5-4AEE-99D7-630161C1BFA6}"/>
    <dgm:cxn modelId="{D1D6DED3-7CB6-412F-AB12-12D3FC3AF335}" type="presOf" srcId="{C7F426C5-D155-424D-95AF-96B4DC4BE79C}" destId="{96765C18-BEC1-49C0-882D-8E3E91946EFB}" srcOrd="0" destOrd="0" presId="urn:microsoft.com/office/officeart/2005/8/layout/vList2"/>
    <dgm:cxn modelId="{9E151CD6-AA9A-4602-B61E-E11D77D63754}" srcId="{08EBC81A-ADAF-40A4-BD98-4329180C346D}" destId="{0A759E55-9F9F-4E1C-B05E-B729F53875CE}" srcOrd="0" destOrd="0" parTransId="{D4B7F1CB-F363-4DBA-AF51-73368B598E0F}" sibTransId="{CC6030DE-6212-449D-A27A-3929E8E0DBAD}"/>
    <dgm:cxn modelId="{A0B3F5F2-71EE-46E6-8844-1BF46F2F59A6}" srcId="{08EBC81A-ADAF-40A4-BD98-4329180C346D}" destId="{75E195AE-EEBB-4E33-9CA8-443CE9696E11}" srcOrd="3" destOrd="0" parTransId="{E9DAC02F-ED20-43DB-B80B-03E827033710}" sibTransId="{C80C2402-25E1-4644-8442-4949F02D1604}"/>
    <dgm:cxn modelId="{FFDF69B2-A17B-492E-B10F-5BD65F7F6C82}" type="presParOf" srcId="{83FC932F-063D-4638-9358-D019FF912DA7}" destId="{F17E9D06-AD4E-4EFC-B0F5-C6C19ED49F44}" srcOrd="0" destOrd="0" presId="urn:microsoft.com/office/officeart/2005/8/layout/vList2"/>
    <dgm:cxn modelId="{DE9F1D6C-445D-4094-8C48-DD783E634928}" type="presParOf" srcId="{83FC932F-063D-4638-9358-D019FF912DA7}" destId="{0B3D0404-3142-415B-A8FE-EF9763068778}" srcOrd="1" destOrd="0" presId="urn:microsoft.com/office/officeart/2005/8/layout/vList2"/>
    <dgm:cxn modelId="{289F0FB4-702D-4F56-8053-C0F2182994EC}" type="presParOf" srcId="{83FC932F-063D-4638-9358-D019FF912DA7}" destId="{96765C18-BEC1-49C0-882D-8E3E91946EFB}" srcOrd="2" destOrd="0" presId="urn:microsoft.com/office/officeart/2005/8/layout/vList2"/>
    <dgm:cxn modelId="{7329DBC9-C079-401F-A588-851C9068763C}" type="presParOf" srcId="{83FC932F-063D-4638-9358-D019FF912DA7}" destId="{B14C91C7-111C-4791-8799-96EDB55DC930}" srcOrd="3" destOrd="0" presId="urn:microsoft.com/office/officeart/2005/8/layout/vList2"/>
    <dgm:cxn modelId="{151F5C54-C015-4DEC-AF80-4BC68121ACF6}" type="presParOf" srcId="{83FC932F-063D-4638-9358-D019FF912DA7}" destId="{D0D21DD8-8DA8-4E79-BB8B-3BD59584B5F5}" srcOrd="4" destOrd="0" presId="urn:microsoft.com/office/officeart/2005/8/layout/vList2"/>
    <dgm:cxn modelId="{A75C56B8-8EA7-407D-B6FC-F472ED11F600}" type="presParOf" srcId="{83FC932F-063D-4638-9358-D019FF912DA7}" destId="{ED5E52A9-C796-467F-BA3D-948E2A16C43F}" srcOrd="5" destOrd="0" presId="urn:microsoft.com/office/officeart/2005/8/layout/vList2"/>
    <dgm:cxn modelId="{7DC932A3-AA3C-481F-8F80-0BCB6B2DB469}" type="presParOf" srcId="{83FC932F-063D-4638-9358-D019FF912DA7}" destId="{5D1B6D47-D1CA-46B2-8EAF-9145CFEBC958}" srcOrd="6" destOrd="0" presId="urn:microsoft.com/office/officeart/2005/8/layout/vList2"/>
    <dgm:cxn modelId="{CA96480A-C255-4AFF-91A7-D9C3353ED167}" type="presParOf" srcId="{83FC932F-063D-4638-9358-D019FF912DA7}" destId="{EB2044CA-4CD7-46C0-8E1B-FA87A99AE3C4}" srcOrd="7" destOrd="0" presId="urn:microsoft.com/office/officeart/2005/8/layout/vList2"/>
    <dgm:cxn modelId="{213B8DFC-72D4-4296-A2D8-5800E728A85A}" type="presParOf" srcId="{83FC932F-063D-4638-9358-D019FF912DA7}" destId="{17AA0714-F09C-4C57-BB75-042125FECF0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7855D1-D862-448C-B264-E413A9BC2BC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92884E4-B0AF-47AD-B97D-56F999D2A4C1}">
      <dgm:prSet/>
      <dgm:spPr/>
      <dgm:t>
        <a:bodyPr/>
        <a:lstStyle/>
        <a:p>
          <a:r>
            <a:rPr lang="en-US" b="0" i="0" baseline="0"/>
            <a:t>Afterschool programs for Title I schools </a:t>
          </a:r>
          <a:endParaRPr lang="en-US"/>
        </a:p>
      </dgm:t>
    </dgm:pt>
    <dgm:pt modelId="{10289D21-AD76-47E1-B761-05FDECF76F9E}" type="parTrans" cxnId="{D78F3E84-769E-42FD-8CFD-A2AB0EF4A061}">
      <dgm:prSet/>
      <dgm:spPr/>
      <dgm:t>
        <a:bodyPr/>
        <a:lstStyle/>
        <a:p>
          <a:endParaRPr lang="en-US"/>
        </a:p>
      </dgm:t>
    </dgm:pt>
    <dgm:pt modelId="{3DE650DB-B324-45D4-AB55-F6E02758B342}" type="sibTrans" cxnId="{D78F3E84-769E-42FD-8CFD-A2AB0EF4A061}">
      <dgm:prSet/>
      <dgm:spPr/>
      <dgm:t>
        <a:bodyPr/>
        <a:lstStyle/>
        <a:p>
          <a:endParaRPr lang="en-US"/>
        </a:p>
      </dgm:t>
    </dgm:pt>
    <dgm:pt modelId="{1F69C1A2-7F0E-42A5-B393-6D3249CA0860}">
      <dgm:prSet/>
      <dgm:spPr/>
      <dgm:t>
        <a:bodyPr/>
        <a:lstStyle/>
        <a:p>
          <a:r>
            <a:rPr lang="en-US" b="0" i="0" baseline="0" dirty="0"/>
            <a:t>Hot meals and shelf stable items for seniors </a:t>
          </a:r>
          <a:endParaRPr lang="en-US" dirty="0"/>
        </a:p>
      </dgm:t>
    </dgm:pt>
    <dgm:pt modelId="{9D49E6F5-327F-4981-8E98-F61E65F776F6}" type="parTrans" cxnId="{18CF0FB5-EFF6-4002-A142-72BBA76C54E6}">
      <dgm:prSet/>
      <dgm:spPr/>
      <dgm:t>
        <a:bodyPr/>
        <a:lstStyle/>
        <a:p>
          <a:endParaRPr lang="en-US"/>
        </a:p>
      </dgm:t>
    </dgm:pt>
    <dgm:pt modelId="{1F50405A-EC48-4F78-9A95-751E0CAF4E9F}" type="sibTrans" cxnId="{18CF0FB5-EFF6-4002-A142-72BBA76C54E6}">
      <dgm:prSet/>
      <dgm:spPr/>
      <dgm:t>
        <a:bodyPr/>
        <a:lstStyle/>
        <a:p>
          <a:endParaRPr lang="en-US"/>
        </a:p>
      </dgm:t>
    </dgm:pt>
    <dgm:pt modelId="{D6D38DBA-79E0-4047-AC56-4D22A193A7B9}">
      <dgm:prSet/>
      <dgm:spPr/>
      <dgm:t>
        <a:bodyPr/>
        <a:lstStyle/>
        <a:p>
          <a:r>
            <a:rPr lang="en-US" b="0" i="0" baseline="0"/>
            <a:t>Hypothermia Kits for Unhoused individuals </a:t>
          </a:r>
          <a:endParaRPr lang="en-US"/>
        </a:p>
      </dgm:t>
    </dgm:pt>
    <dgm:pt modelId="{033BEFA4-AABA-4702-8F79-FA45650854ED}" type="parTrans" cxnId="{745ACCE7-EE48-4A42-938F-3978059BEEC6}">
      <dgm:prSet/>
      <dgm:spPr/>
      <dgm:t>
        <a:bodyPr/>
        <a:lstStyle/>
        <a:p>
          <a:endParaRPr lang="en-US"/>
        </a:p>
      </dgm:t>
    </dgm:pt>
    <dgm:pt modelId="{19CA3AD5-7505-4C5E-9696-9D0AE7442D11}" type="sibTrans" cxnId="{745ACCE7-EE48-4A42-938F-3978059BEEC6}">
      <dgm:prSet/>
      <dgm:spPr/>
      <dgm:t>
        <a:bodyPr/>
        <a:lstStyle/>
        <a:p>
          <a:endParaRPr lang="en-US"/>
        </a:p>
      </dgm:t>
    </dgm:pt>
    <dgm:pt modelId="{F94C61A2-CA2D-455C-BF10-ADB2A8D498D0}">
      <dgm:prSet/>
      <dgm:spPr/>
      <dgm:t>
        <a:bodyPr/>
        <a:lstStyle/>
        <a:p>
          <a:r>
            <a:rPr lang="en-US" b="0" i="0" baseline="0"/>
            <a:t>Operations support for an emergency shelter </a:t>
          </a:r>
          <a:endParaRPr lang="en-US"/>
        </a:p>
      </dgm:t>
    </dgm:pt>
    <dgm:pt modelId="{6E634CCA-C510-49AB-A416-35C27F4EF7BE}" type="parTrans" cxnId="{C8E4AAE2-2E92-4BC1-A0DE-8F31BF61ADAD}">
      <dgm:prSet/>
      <dgm:spPr/>
      <dgm:t>
        <a:bodyPr/>
        <a:lstStyle/>
        <a:p>
          <a:endParaRPr lang="en-US"/>
        </a:p>
      </dgm:t>
    </dgm:pt>
    <dgm:pt modelId="{29549281-6096-4297-BC9E-1B694D66D48A}" type="sibTrans" cxnId="{C8E4AAE2-2E92-4BC1-A0DE-8F31BF61ADAD}">
      <dgm:prSet/>
      <dgm:spPr/>
      <dgm:t>
        <a:bodyPr/>
        <a:lstStyle/>
        <a:p>
          <a:endParaRPr lang="en-US"/>
        </a:p>
      </dgm:t>
    </dgm:pt>
    <dgm:pt modelId="{BCAC060B-1507-4D4F-AA25-FD9243AC45FD}">
      <dgm:prSet/>
      <dgm:spPr/>
      <dgm:t>
        <a:bodyPr/>
        <a:lstStyle/>
        <a:p>
          <a:r>
            <a:rPr lang="en-US" b="0" i="0" baseline="0"/>
            <a:t>Grocery Store Gift Cards for vulnerable individuals </a:t>
          </a:r>
          <a:endParaRPr lang="en-US"/>
        </a:p>
      </dgm:t>
    </dgm:pt>
    <dgm:pt modelId="{B1A11C54-3DE4-44D2-9250-CF27708A965A}" type="parTrans" cxnId="{9CFE01F4-4F49-48DC-9117-DF0ADBDEC992}">
      <dgm:prSet/>
      <dgm:spPr/>
      <dgm:t>
        <a:bodyPr/>
        <a:lstStyle/>
        <a:p>
          <a:endParaRPr lang="en-US"/>
        </a:p>
      </dgm:t>
    </dgm:pt>
    <dgm:pt modelId="{D6A9C606-789F-4BD9-BB9B-73E0C27292B3}" type="sibTrans" cxnId="{9CFE01F4-4F49-48DC-9117-DF0ADBDEC992}">
      <dgm:prSet/>
      <dgm:spPr/>
      <dgm:t>
        <a:bodyPr/>
        <a:lstStyle/>
        <a:p>
          <a:endParaRPr lang="en-US"/>
        </a:p>
      </dgm:t>
    </dgm:pt>
    <dgm:pt modelId="{33E323D2-4C38-453F-B3DB-A3DD6B347F6F}">
      <dgm:prSet/>
      <dgm:spPr/>
      <dgm:t>
        <a:bodyPr/>
        <a:lstStyle/>
        <a:p>
          <a:r>
            <a:rPr lang="en-US" b="0" i="0" baseline="0"/>
            <a:t>Operations support for a recovery treatment group center</a:t>
          </a:r>
          <a:endParaRPr lang="en-US"/>
        </a:p>
      </dgm:t>
    </dgm:pt>
    <dgm:pt modelId="{559E7B8C-2501-40BE-AC7A-E95E1AD16A8E}" type="parTrans" cxnId="{86678A09-2D70-464F-9C3F-9EB585A9600C}">
      <dgm:prSet/>
      <dgm:spPr/>
      <dgm:t>
        <a:bodyPr/>
        <a:lstStyle/>
        <a:p>
          <a:endParaRPr lang="en-US"/>
        </a:p>
      </dgm:t>
    </dgm:pt>
    <dgm:pt modelId="{139699B5-21DE-452D-80D7-8B12CC337E6A}" type="sibTrans" cxnId="{86678A09-2D70-464F-9C3F-9EB585A9600C}">
      <dgm:prSet/>
      <dgm:spPr/>
      <dgm:t>
        <a:bodyPr/>
        <a:lstStyle/>
        <a:p>
          <a:endParaRPr lang="en-US"/>
        </a:p>
      </dgm:t>
    </dgm:pt>
    <dgm:pt modelId="{4A0DEAF2-68E9-4762-8F9C-6868048EFBC9}">
      <dgm:prSet/>
      <dgm:spPr/>
      <dgm:t>
        <a:bodyPr/>
        <a:lstStyle/>
        <a:p>
          <a:r>
            <a:rPr lang="en-US" b="0" i="0" baseline="0"/>
            <a:t>Youth and family service programs to enhance social and life skills</a:t>
          </a:r>
          <a:endParaRPr lang="en-US"/>
        </a:p>
      </dgm:t>
    </dgm:pt>
    <dgm:pt modelId="{947C2B15-2A8C-4B2F-8C8C-6332A64A44CE}" type="parTrans" cxnId="{93886F5A-6322-4D43-B31E-F39967FA55DB}">
      <dgm:prSet/>
      <dgm:spPr/>
      <dgm:t>
        <a:bodyPr/>
        <a:lstStyle/>
        <a:p>
          <a:endParaRPr lang="en-US"/>
        </a:p>
      </dgm:t>
    </dgm:pt>
    <dgm:pt modelId="{66288CD2-D6F6-4162-A688-8125FD6CBEB2}" type="sibTrans" cxnId="{93886F5A-6322-4D43-B31E-F39967FA55DB}">
      <dgm:prSet/>
      <dgm:spPr/>
      <dgm:t>
        <a:bodyPr/>
        <a:lstStyle/>
        <a:p>
          <a:endParaRPr lang="en-US"/>
        </a:p>
      </dgm:t>
    </dgm:pt>
    <dgm:pt modelId="{62D03DF1-3DD5-455D-851F-A888508F47FC}">
      <dgm:prSet/>
      <dgm:spPr/>
      <dgm:t>
        <a:bodyPr/>
        <a:lstStyle/>
        <a:p>
          <a:r>
            <a:rPr lang="en-US" b="0" i="0" baseline="0"/>
            <a:t>School supplies and holiday gifts for families facing financial hardships </a:t>
          </a:r>
          <a:endParaRPr lang="en-US"/>
        </a:p>
      </dgm:t>
    </dgm:pt>
    <dgm:pt modelId="{85F77BDB-2EE0-4C30-9A64-72CB00D57071}" type="parTrans" cxnId="{2DDCC31A-A618-4223-8DF7-FEEB08168635}">
      <dgm:prSet/>
      <dgm:spPr/>
      <dgm:t>
        <a:bodyPr/>
        <a:lstStyle/>
        <a:p>
          <a:endParaRPr lang="en-US"/>
        </a:p>
      </dgm:t>
    </dgm:pt>
    <dgm:pt modelId="{4E48D404-99E4-43C9-A7D6-FDBD8BFAA8B8}" type="sibTrans" cxnId="{2DDCC31A-A618-4223-8DF7-FEEB08168635}">
      <dgm:prSet/>
      <dgm:spPr/>
      <dgm:t>
        <a:bodyPr/>
        <a:lstStyle/>
        <a:p>
          <a:endParaRPr lang="en-US"/>
        </a:p>
      </dgm:t>
    </dgm:pt>
    <dgm:pt modelId="{86342731-D2EF-47BA-A41E-7C0B172E9B7C}">
      <dgm:prSet/>
      <dgm:spPr/>
      <dgm:t>
        <a:bodyPr/>
        <a:lstStyle/>
        <a:p>
          <a:r>
            <a:rPr lang="en-US" b="0" i="0" baseline="0"/>
            <a:t>Support and resources for domestic violence victims and other survivors of trauma </a:t>
          </a:r>
          <a:endParaRPr lang="en-US"/>
        </a:p>
      </dgm:t>
    </dgm:pt>
    <dgm:pt modelId="{FE29F977-9619-4D21-B9FF-09DB4A68EC8B}" type="parTrans" cxnId="{1CFD1EF6-45AE-4389-AD03-73F9C0032EE7}">
      <dgm:prSet/>
      <dgm:spPr/>
      <dgm:t>
        <a:bodyPr/>
        <a:lstStyle/>
        <a:p>
          <a:endParaRPr lang="en-US"/>
        </a:p>
      </dgm:t>
    </dgm:pt>
    <dgm:pt modelId="{F2191136-710D-4C3F-B9CA-5799CB31AC77}" type="sibTrans" cxnId="{1CFD1EF6-45AE-4389-AD03-73F9C0032EE7}">
      <dgm:prSet/>
      <dgm:spPr/>
      <dgm:t>
        <a:bodyPr/>
        <a:lstStyle/>
        <a:p>
          <a:endParaRPr lang="en-US"/>
        </a:p>
      </dgm:t>
    </dgm:pt>
    <dgm:pt modelId="{247CD478-A712-4BA8-856C-0422BE9CB308}">
      <dgm:prSet/>
      <dgm:spPr/>
      <dgm:t>
        <a:bodyPr/>
        <a:lstStyle/>
        <a:p>
          <a:r>
            <a:rPr lang="en-US" b="0" i="0" baseline="0" dirty="0"/>
            <a:t>Assisting vulnerable residents with gaining competitive employment and financial stability </a:t>
          </a:r>
          <a:endParaRPr lang="en-US" dirty="0"/>
        </a:p>
      </dgm:t>
    </dgm:pt>
    <dgm:pt modelId="{B72A328C-4510-4FF3-BA72-52CD9D61A3E6}" type="parTrans" cxnId="{4CDEE231-99A7-4760-B6C4-0EDA0ADEC2D4}">
      <dgm:prSet/>
      <dgm:spPr/>
      <dgm:t>
        <a:bodyPr/>
        <a:lstStyle/>
        <a:p>
          <a:endParaRPr lang="en-US"/>
        </a:p>
      </dgm:t>
    </dgm:pt>
    <dgm:pt modelId="{ED99E40B-CE7A-4A66-B10A-AAD9A8B7964B}" type="sibTrans" cxnId="{4CDEE231-99A7-4760-B6C4-0EDA0ADEC2D4}">
      <dgm:prSet/>
      <dgm:spPr/>
      <dgm:t>
        <a:bodyPr/>
        <a:lstStyle/>
        <a:p>
          <a:endParaRPr lang="en-US"/>
        </a:p>
      </dgm:t>
    </dgm:pt>
    <dgm:pt modelId="{E616E214-BF05-4E8C-8EBB-F72EF2E61C4C}">
      <dgm:prSet/>
      <dgm:spPr/>
      <dgm:t>
        <a:bodyPr/>
        <a:lstStyle/>
        <a:p>
          <a:r>
            <a:rPr lang="en-US" b="0" i="0" baseline="0" dirty="0"/>
            <a:t>Hot meals and shelf stable </a:t>
          </a:r>
          <a:r>
            <a:rPr lang="en-US" dirty="0"/>
            <a:t>for Youth and Families </a:t>
          </a:r>
        </a:p>
      </dgm:t>
    </dgm:pt>
    <dgm:pt modelId="{93C5C7A5-BFFB-42E6-9A10-E9D9E526428F}" type="parTrans" cxnId="{AF4ACAEE-6138-4B54-9C92-1D475C93A26D}">
      <dgm:prSet/>
      <dgm:spPr/>
      <dgm:t>
        <a:bodyPr/>
        <a:lstStyle/>
        <a:p>
          <a:endParaRPr lang="en-US"/>
        </a:p>
      </dgm:t>
    </dgm:pt>
    <dgm:pt modelId="{E2E22BCE-77B8-47C4-BDD6-2D0F151712E9}" type="sibTrans" cxnId="{AF4ACAEE-6138-4B54-9C92-1D475C93A26D}">
      <dgm:prSet/>
      <dgm:spPr/>
      <dgm:t>
        <a:bodyPr/>
        <a:lstStyle/>
        <a:p>
          <a:endParaRPr lang="en-US"/>
        </a:p>
      </dgm:t>
    </dgm:pt>
    <dgm:pt modelId="{703B10C9-8F07-4DF7-991C-0C5D1B6C4DD4}" type="pres">
      <dgm:prSet presAssocID="{897855D1-D862-448C-B264-E413A9BC2BC9}" presName="diagram" presStyleCnt="0">
        <dgm:presLayoutVars>
          <dgm:dir/>
          <dgm:resizeHandles val="exact"/>
        </dgm:presLayoutVars>
      </dgm:prSet>
      <dgm:spPr/>
    </dgm:pt>
    <dgm:pt modelId="{73B2800D-073B-42C5-8A39-09645ED4319C}" type="pres">
      <dgm:prSet presAssocID="{E92884E4-B0AF-47AD-B97D-56F999D2A4C1}" presName="node" presStyleLbl="node1" presStyleIdx="0" presStyleCnt="11">
        <dgm:presLayoutVars>
          <dgm:bulletEnabled val="1"/>
        </dgm:presLayoutVars>
      </dgm:prSet>
      <dgm:spPr/>
    </dgm:pt>
    <dgm:pt modelId="{17E4027B-A298-40CE-89A8-EF6C102D3F20}" type="pres">
      <dgm:prSet presAssocID="{3DE650DB-B324-45D4-AB55-F6E02758B342}" presName="sibTrans" presStyleCnt="0"/>
      <dgm:spPr/>
    </dgm:pt>
    <dgm:pt modelId="{F8096217-7768-45C8-A93F-3F12F20D3913}" type="pres">
      <dgm:prSet presAssocID="{1F69C1A2-7F0E-42A5-B393-6D3249CA0860}" presName="node" presStyleLbl="node1" presStyleIdx="1" presStyleCnt="11">
        <dgm:presLayoutVars>
          <dgm:bulletEnabled val="1"/>
        </dgm:presLayoutVars>
      </dgm:prSet>
      <dgm:spPr/>
    </dgm:pt>
    <dgm:pt modelId="{61E9695B-F0EE-472D-B0B3-07A01D7C475F}" type="pres">
      <dgm:prSet presAssocID="{1F50405A-EC48-4F78-9A95-751E0CAF4E9F}" presName="sibTrans" presStyleCnt="0"/>
      <dgm:spPr/>
    </dgm:pt>
    <dgm:pt modelId="{CF460124-D3E7-4684-A5BD-B84033816311}" type="pres">
      <dgm:prSet presAssocID="{D6D38DBA-79E0-4047-AC56-4D22A193A7B9}" presName="node" presStyleLbl="node1" presStyleIdx="2" presStyleCnt="11">
        <dgm:presLayoutVars>
          <dgm:bulletEnabled val="1"/>
        </dgm:presLayoutVars>
      </dgm:prSet>
      <dgm:spPr/>
    </dgm:pt>
    <dgm:pt modelId="{89F5003C-35F3-4470-9AE5-64336C23CAC6}" type="pres">
      <dgm:prSet presAssocID="{19CA3AD5-7505-4C5E-9696-9D0AE7442D11}" presName="sibTrans" presStyleCnt="0"/>
      <dgm:spPr/>
    </dgm:pt>
    <dgm:pt modelId="{7A08DDEF-8A47-4D28-8E41-F278146A3E18}" type="pres">
      <dgm:prSet presAssocID="{F94C61A2-CA2D-455C-BF10-ADB2A8D498D0}" presName="node" presStyleLbl="node1" presStyleIdx="3" presStyleCnt="11">
        <dgm:presLayoutVars>
          <dgm:bulletEnabled val="1"/>
        </dgm:presLayoutVars>
      </dgm:prSet>
      <dgm:spPr/>
    </dgm:pt>
    <dgm:pt modelId="{E02C01AF-DAF0-4FF5-B11C-523F5DC2C63E}" type="pres">
      <dgm:prSet presAssocID="{29549281-6096-4297-BC9E-1B694D66D48A}" presName="sibTrans" presStyleCnt="0"/>
      <dgm:spPr/>
    </dgm:pt>
    <dgm:pt modelId="{0380756A-9D00-40CE-9C24-3A37733B7F3E}" type="pres">
      <dgm:prSet presAssocID="{BCAC060B-1507-4D4F-AA25-FD9243AC45FD}" presName="node" presStyleLbl="node1" presStyleIdx="4" presStyleCnt="11">
        <dgm:presLayoutVars>
          <dgm:bulletEnabled val="1"/>
        </dgm:presLayoutVars>
      </dgm:prSet>
      <dgm:spPr/>
    </dgm:pt>
    <dgm:pt modelId="{CDF77A72-C79E-4130-A6AC-1783AE93FBBC}" type="pres">
      <dgm:prSet presAssocID="{D6A9C606-789F-4BD9-BB9B-73E0C27292B3}" presName="sibTrans" presStyleCnt="0"/>
      <dgm:spPr/>
    </dgm:pt>
    <dgm:pt modelId="{FDF9944C-9658-4320-B255-81686E35EFEA}" type="pres">
      <dgm:prSet presAssocID="{33E323D2-4C38-453F-B3DB-A3DD6B347F6F}" presName="node" presStyleLbl="node1" presStyleIdx="5" presStyleCnt="11">
        <dgm:presLayoutVars>
          <dgm:bulletEnabled val="1"/>
        </dgm:presLayoutVars>
      </dgm:prSet>
      <dgm:spPr/>
    </dgm:pt>
    <dgm:pt modelId="{8A233C37-912D-477A-BE77-3F13C4AD696B}" type="pres">
      <dgm:prSet presAssocID="{139699B5-21DE-452D-80D7-8B12CC337E6A}" presName="sibTrans" presStyleCnt="0"/>
      <dgm:spPr/>
    </dgm:pt>
    <dgm:pt modelId="{977BC7D8-9486-49B9-A9C8-EE8EB20A0A04}" type="pres">
      <dgm:prSet presAssocID="{4A0DEAF2-68E9-4762-8F9C-6868048EFBC9}" presName="node" presStyleLbl="node1" presStyleIdx="6" presStyleCnt="11">
        <dgm:presLayoutVars>
          <dgm:bulletEnabled val="1"/>
        </dgm:presLayoutVars>
      </dgm:prSet>
      <dgm:spPr/>
    </dgm:pt>
    <dgm:pt modelId="{7A66BE26-4C58-4EAA-BD3F-469854599975}" type="pres">
      <dgm:prSet presAssocID="{66288CD2-D6F6-4162-A688-8125FD6CBEB2}" presName="sibTrans" presStyleCnt="0"/>
      <dgm:spPr/>
    </dgm:pt>
    <dgm:pt modelId="{76015A7E-B25C-4DDC-B320-5E043896D275}" type="pres">
      <dgm:prSet presAssocID="{62D03DF1-3DD5-455D-851F-A888508F47FC}" presName="node" presStyleLbl="node1" presStyleIdx="7" presStyleCnt="11">
        <dgm:presLayoutVars>
          <dgm:bulletEnabled val="1"/>
        </dgm:presLayoutVars>
      </dgm:prSet>
      <dgm:spPr/>
    </dgm:pt>
    <dgm:pt modelId="{1E05635B-4A91-4C34-B23F-ECFC94AF18F4}" type="pres">
      <dgm:prSet presAssocID="{4E48D404-99E4-43C9-A7D6-FDBD8BFAA8B8}" presName="sibTrans" presStyleCnt="0"/>
      <dgm:spPr/>
    </dgm:pt>
    <dgm:pt modelId="{500771AA-91AB-44FC-961A-73CDEBF10DE0}" type="pres">
      <dgm:prSet presAssocID="{86342731-D2EF-47BA-A41E-7C0B172E9B7C}" presName="node" presStyleLbl="node1" presStyleIdx="8" presStyleCnt="11">
        <dgm:presLayoutVars>
          <dgm:bulletEnabled val="1"/>
        </dgm:presLayoutVars>
      </dgm:prSet>
      <dgm:spPr/>
    </dgm:pt>
    <dgm:pt modelId="{7C4453A1-7D85-4A63-85B8-9A1234B831D6}" type="pres">
      <dgm:prSet presAssocID="{F2191136-710D-4C3F-B9CA-5799CB31AC77}" presName="sibTrans" presStyleCnt="0"/>
      <dgm:spPr/>
    </dgm:pt>
    <dgm:pt modelId="{7516F65F-445A-4BA7-9EA6-2802DADD0C83}" type="pres">
      <dgm:prSet presAssocID="{247CD478-A712-4BA8-856C-0422BE9CB308}" presName="node" presStyleLbl="node1" presStyleIdx="9" presStyleCnt="11">
        <dgm:presLayoutVars>
          <dgm:bulletEnabled val="1"/>
        </dgm:presLayoutVars>
      </dgm:prSet>
      <dgm:spPr/>
    </dgm:pt>
    <dgm:pt modelId="{F5F3442A-9EA4-434A-92B9-8611B9930E09}" type="pres">
      <dgm:prSet presAssocID="{ED99E40B-CE7A-4A66-B10A-AAD9A8B7964B}" presName="sibTrans" presStyleCnt="0"/>
      <dgm:spPr/>
    </dgm:pt>
    <dgm:pt modelId="{888DDDE3-0F71-41A2-B7CB-ED1BDC8C5378}" type="pres">
      <dgm:prSet presAssocID="{E616E214-BF05-4E8C-8EBB-F72EF2E61C4C}" presName="node" presStyleLbl="node1" presStyleIdx="10" presStyleCnt="11">
        <dgm:presLayoutVars>
          <dgm:bulletEnabled val="1"/>
        </dgm:presLayoutVars>
      </dgm:prSet>
      <dgm:spPr/>
    </dgm:pt>
  </dgm:ptLst>
  <dgm:cxnLst>
    <dgm:cxn modelId="{86678A09-2D70-464F-9C3F-9EB585A9600C}" srcId="{897855D1-D862-448C-B264-E413A9BC2BC9}" destId="{33E323D2-4C38-453F-B3DB-A3DD6B347F6F}" srcOrd="5" destOrd="0" parTransId="{559E7B8C-2501-40BE-AC7A-E95E1AD16A8E}" sibTransId="{139699B5-21DE-452D-80D7-8B12CC337E6A}"/>
    <dgm:cxn modelId="{84F81E14-5A4D-4A66-8106-CB3FC9A55065}" type="presOf" srcId="{4A0DEAF2-68E9-4762-8F9C-6868048EFBC9}" destId="{977BC7D8-9486-49B9-A9C8-EE8EB20A0A04}" srcOrd="0" destOrd="0" presId="urn:microsoft.com/office/officeart/2005/8/layout/default"/>
    <dgm:cxn modelId="{487DEB15-A7E3-4720-A7E1-19BBED9F49AE}" type="presOf" srcId="{BCAC060B-1507-4D4F-AA25-FD9243AC45FD}" destId="{0380756A-9D00-40CE-9C24-3A37733B7F3E}" srcOrd="0" destOrd="0" presId="urn:microsoft.com/office/officeart/2005/8/layout/default"/>
    <dgm:cxn modelId="{2DDCC31A-A618-4223-8DF7-FEEB08168635}" srcId="{897855D1-D862-448C-B264-E413A9BC2BC9}" destId="{62D03DF1-3DD5-455D-851F-A888508F47FC}" srcOrd="7" destOrd="0" parTransId="{85F77BDB-2EE0-4C30-9A64-72CB00D57071}" sibTransId="{4E48D404-99E4-43C9-A7D6-FDBD8BFAA8B8}"/>
    <dgm:cxn modelId="{4CDEE231-99A7-4760-B6C4-0EDA0ADEC2D4}" srcId="{897855D1-D862-448C-B264-E413A9BC2BC9}" destId="{247CD478-A712-4BA8-856C-0422BE9CB308}" srcOrd="9" destOrd="0" parTransId="{B72A328C-4510-4FF3-BA72-52CD9D61A3E6}" sibTransId="{ED99E40B-CE7A-4A66-B10A-AAD9A8B7964B}"/>
    <dgm:cxn modelId="{96BEB05D-2AA6-4B17-A0AA-AFDE69DBB07A}" type="presOf" srcId="{D6D38DBA-79E0-4047-AC56-4D22A193A7B9}" destId="{CF460124-D3E7-4684-A5BD-B84033816311}" srcOrd="0" destOrd="0" presId="urn:microsoft.com/office/officeart/2005/8/layout/default"/>
    <dgm:cxn modelId="{6A785468-5647-498B-9820-EE947DAFD7C5}" type="presOf" srcId="{247CD478-A712-4BA8-856C-0422BE9CB308}" destId="{7516F65F-445A-4BA7-9EA6-2802DADD0C83}" srcOrd="0" destOrd="0" presId="urn:microsoft.com/office/officeart/2005/8/layout/default"/>
    <dgm:cxn modelId="{93886F5A-6322-4D43-B31E-F39967FA55DB}" srcId="{897855D1-D862-448C-B264-E413A9BC2BC9}" destId="{4A0DEAF2-68E9-4762-8F9C-6868048EFBC9}" srcOrd="6" destOrd="0" parTransId="{947C2B15-2A8C-4B2F-8C8C-6332A64A44CE}" sibTransId="{66288CD2-D6F6-4162-A688-8125FD6CBEB2}"/>
    <dgm:cxn modelId="{AE1D8E82-6B17-4C67-81E9-608FDD49895D}" type="presOf" srcId="{1F69C1A2-7F0E-42A5-B393-6D3249CA0860}" destId="{F8096217-7768-45C8-A93F-3F12F20D3913}" srcOrd="0" destOrd="0" presId="urn:microsoft.com/office/officeart/2005/8/layout/default"/>
    <dgm:cxn modelId="{D78F3E84-769E-42FD-8CFD-A2AB0EF4A061}" srcId="{897855D1-D862-448C-B264-E413A9BC2BC9}" destId="{E92884E4-B0AF-47AD-B97D-56F999D2A4C1}" srcOrd="0" destOrd="0" parTransId="{10289D21-AD76-47E1-B761-05FDECF76F9E}" sibTransId="{3DE650DB-B324-45D4-AB55-F6E02758B342}"/>
    <dgm:cxn modelId="{8B776797-6C82-4A76-8EEF-513378AE3A68}" type="presOf" srcId="{33E323D2-4C38-453F-B3DB-A3DD6B347F6F}" destId="{FDF9944C-9658-4320-B255-81686E35EFEA}" srcOrd="0" destOrd="0" presId="urn:microsoft.com/office/officeart/2005/8/layout/default"/>
    <dgm:cxn modelId="{C01E4CB3-00B4-4140-B0FE-01226FD98B02}" type="presOf" srcId="{62D03DF1-3DD5-455D-851F-A888508F47FC}" destId="{76015A7E-B25C-4DDC-B320-5E043896D275}" srcOrd="0" destOrd="0" presId="urn:microsoft.com/office/officeart/2005/8/layout/default"/>
    <dgm:cxn modelId="{18CF0FB5-EFF6-4002-A142-72BBA76C54E6}" srcId="{897855D1-D862-448C-B264-E413A9BC2BC9}" destId="{1F69C1A2-7F0E-42A5-B393-6D3249CA0860}" srcOrd="1" destOrd="0" parTransId="{9D49E6F5-327F-4981-8E98-F61E65F776F6}" sibTransId="{1F50405A-EC48-4F78-9A95-751E0CAF4E9F}"/>
    <dgm:cxn modelId="{762FE0B6-41A3-448F-9891-9EDDD44A6252}" type="presOf" srcId="{86342731-D2EF-47BA-A41E-7C0B172E9B7C}" destId="{500771AA-91AB-44FC-961A-73CDEBF10DE0}" srcOrd="0" destOrd="0" presId="urn:microsoft.com/office/officeart/2005/8/layout/default"/>
    <dgm:cxn modelId="{7ED3CFC1-597C-4481-A1E2-D8F64E66240F}" type="presOf" srcId="{F94C61A2-CA2D-455C-BF10-ADB2A8D498D0}" destId="{7A08DDEF-8A47-4D28-8E41-F278146A3E18}" srcOrd="0" destOrd="0" presId="urn:microsoft.com/office/officeart/2005/8/layout/default"/>
    <dgm:cxn modelId="{781683CD-637C-4E6A-80F3-417DC5AE55FD}" type="presOf" srcId="{E92884E4-B0AF-47AD-B97D-56F999D2A4C1}" destId="{73B2800D-073B-42C5-8A39-09645ED4319C}" srcOrd="0" destOrd="0" presId="urn:microsoft.com/office/officeart/2005/8/layout/default"/>
    <dgm:cxn modelId="{628957D5-B71B-4231-8080-A9311B1E5AF1}" type="presOf" srcId="{897855D1-D862-448C-B264-E413A9BC2BC9}" destId="{703B10C9-8F07-4DF7-991C-0C5D1B6C4DD4}" srcOrd="0" destOrd="0" presId="urn:microsoft.com/office/officeart/2005/8/layout/default"/>
    <dgm:cxn modelId="{C8E4AAE2-2E92-4BC1-A0DE-8F31BF61ADAD}" srcId="{897855D1-D862-448C-B264-E413A9BC2BC9}" destId="{F94C61A2-CA2D-455C-BF10-ADB2A8D498D0}" srcOrd="3" destOrd="0" parTransId="{6E634CCA-C510-49AB-A416-35C27F4EF7BE}" sibTransId="{29549281-6096-4297-BC9E-1B694D66D48A}"/>
    <dgm:cxn modelId="{745ACCE7-EE48-4A42-938F-3978059BEEC6}" srcId="{897855D1-D862-448C-B264-E413A9BC2BC9}" destId="{D6D38DBA-79E0-4047-AC56-4D22A193A7B9}" srcOrd="2" destOrd="0" parTransId="{033BEFA4-AABA-4702-8F79-FA45650854ED}" sibTransId="{19CA3AD5-7505-4C5E-9696-9D0AE7442D11}"/>
    <dgm:cxn modelId="{AF4ACAEE-6138-4B54-9C92-1D475C93A26D}" srcId="{897855D1-D862-448C-B264-E413A9BC2BC9}" destId="{E616E214-BF05-4E8C-8EBB-F72EF2E61C4C}" srcOrd="10" destOrd="0" parTransId="{93C5C7A5-BFFB-42E6-9A10-E9D9E526428F}" sibTransId="{E2E22BCE-77B8-47C4-BDD6-2D0F151712E9}"/>
    <dgm:cxn modelId="{9CFE01F4-4F49-48DC-9117-DF0ADBDEC992}" srcId="{897855D1-D862-448C-B264-E413A9BC2BC9}" destId="{BCAC060B-1507-4D4F-AA25-FD9243AC45FD}" srcOrd="4" destOrd="0" parTransId="{B1A11C54-3DE4-44D2-9250-CF27708A965A}" sibTransId="{D6A9C606-789F-4BD9-BB9B-73E0C27292B3}"/>
    <dgm:cxn modelId="{1CFD1EF6-45AE-4389-AD03-73F9C0032EE7}" srcId="{897855D1-D862-448C-B264-E413A9BC2BC9}" destId="{86342731-D2EF-47BA-A41E-7C0B172E9B7C}" srcOrd="8" destOrd="0" parTransId="{FE29F977-9619-4D21-B9FF-09DB4A68EC8B}" sibTransId="{F2191136-710D-4C3F-B9CA-5799CB31AC77}"/>
    <dgm:cxn modelId="{C40B83FB-25DF-4B8F-9EEC-74677F31BD45}" type="presOf" srcId="{E616E214-BF05-4E8C-8EBB-F72EF2E61C4C}" destId="{888DDDE3-0F71-41A2-B7CB-ED1BDC8C5378}" srcOrd="0" destOrd="0" presId="urn:microsoft.com/office/officeart/2005/8/layout/default"/>
    <dgm:cxn modelId="{B8C1A8B8-A25D-4086-99B8-79C9B9E4A681}" type="presParOf" srcId="{703B10C9-8F07-4DF7-991C-0C5D1B6C4DD4}" destId="{73B2800D-073B-42C5-8A39-09645ED4319C}" srcOrd="0" destOrd="0" presId="urn:microsoft.com/office/officeart/2005/8/layout/default"/>
    <dgm:cxn modelId="{EEFA9E3F-9E22-48AF-911F-3925DBAD1E23}" type="presParOf" srcId="{703B10C9-8F07-4DF7-991C-0C5D1B6C4DD4}" destId="{17E4027B-A298-40CE-89A8-EF6C102D3F20}" srcOrd="1" destOrd="0" presId="urn:microsoft.com/office/officeart/2005/8/layout/default"/>
    <dgm:cxn modelId="{6FB11E42-D146-480F-9E4D-5EC18A0277E3}" type="presParOf" srcId="{703B10C9-8F07-4DF7-991C-0C5D1B6C4DD4}" destId="{F8096217-7768-45C8-A93F-3F12F20D3913}" srcOrd="2" destOrd="0" presId="urn:microsoft.com/office/officeart/2005/8/layout/default"/>
    <dgm:cxn modelId="{5DCF3CCF-FD75-4917-BB3C-75AB2FEB965C}" type="presParOf" srcId="{703B10C9-8F07-4DF7-991C-0C5D1B6C4DD4}" destId="{61E9695B-F0EE-472D-B0B3-07A01D7C475F}" srcOrd="3" destOrd="0" presId="urn:microsoft.com/office/officeart/2005/8/layout/default"/>
    <dgm:cxn modelId="{4B7C0D9A-708F-45C2-88D0-4F641431366B}" type="presParOf" srcId="{703B10C9-8F07-4DF7-991C-0C5D1B6C4DD4}" destId="{CF460124-D3E7-4684-A5BD-B84033816311}" srcOrd="4" destOrd="0" presId="urn:microsoft.com/office/officeart/2005/8/layout/default"/>
    <dgm:cxn modelId="{869D7392-A7A2-48B3-88A2-034FA939D6D6}" type="presParOf" srcId="{703B10C9-8F07-4DF7-991C-0C5D1B6C4DD4}" destId="{89F5003C-35F3-4470-9AE5-64336C23CAC6}" srcOrd="5" destOrd="0" presId="urn:microsoft.com/office/officeart/2005/8/layout/default"/>
    <dgm:cxn modelId="{0619E754-A5E2-4DE5-A60B-EDAB9CCE3765}" type="presParOf" srcId="{703B10C9-8F07-4DF7-991C-0C5D1B6C4DD4}" destId="{7A08DDEF-8A47-4D28-8E41-F278146A3E18}" srcOrd="6" destOrd="0" presId="urn:microsoft.com/office/officeart/2005/8/layout/default"/>
    <dgm:cxn modelId="{13B65E0F-626B-4768-B405-E2134D6BA959}" type="presParOf" srcId="{703B10C9-8F07-4DF7-991C-0C5D1B6C4DD4}" destId="{E02C01AF-DAF0-4FF5-B11C-523F5DC2C63E}" srcOrd="7" destOrd="0" presId="urn:microsoft.com/office/officeart/2005/8/layout/default"/>
    <dgm:cxn modelId="{DEF9BD4C-7B4B-45D6-B2E9-39D42A064DCA}" type="presParOf" srcId="{703B10C9-8F07-4DF7-991C-0C5D1B6C4DD4}" destId="{0380756A-9D00-40CE-9C24-3A37733B7F3E}" srcOrd="8" destOrd="0" presId="urn:microsoft.com/office/officeart/2005/8/layout/default"/>
    <dgm:cxn modelId="{9D936386-D10F-4AE3-AA0E-ED1E2451B6EB}" type="presParOf" srcId="{703B10C9-8F07-4DF7-991C-0C5D1B6C4DD4}" destId="{CDF77A72-C79E-4130-A6AC-1783AE93FBBC}" srcOrd="9" destOrd="0" presId="urn:microsoft.com/office/officeart/2005/8/layout/default"/>
    <dgm:cxn modelId="{1104523F-B1FF-4B6F-B20A-21B0C72FCEDD}" type="presParOf" srcId="{703B10C9-8F07-4DF7-991C-0C5D1B6C4DD4}" destId="{FDF9944C-9658-4320-B255-81686E35EFEA}" srcOrd="10" destOrd="0" presId="urn:microsoft.com/office/officeart/2005/8/layout/default"/>
    <dgm:cxn modelId="{1074C292-1491-4216-88B3-4F8DE58AB61E}" type="presParOf" srcId="{703B10C9-8F07-4DF7-991C-0C5D1B6C4DD4}" destId="{8A233C37-912D-477A-BE77-3F13C4AD696B}" srcOrd="11" destOrd="0" presId="urn:microsoft.com/office/officeart/2005/8/layout/default"/>
    <dgm:cxn modelId="{80A86469-5B10-42E1-84DB-50320CA5C30D}" type="presParOf" srcId="{703B10C9-8F07-4DF7-991C-0C5D1B6C4DD4}" destId="{977BC7D8-9486-49B9-A9C8-EE8EB20A0A04}" srcOrd="12" destOrd="0" presId="urn:microsoft.com/office/officeart/2005/8/layout/default"/>
    <dgm:cxn modelId="{ECB3A20F-9AE9-4B58-9F11-DF7C455F1469}" type="presParOf" srcId="{703B10C9-8F07-4DF7-991C-0C5D1B6C4DD4}" destId="{7A66BE26-4C58-4EAA-BD3F-469854599975}" srcOrd="13" destOrd="0" presId="urn:microsoft.com/office/officeart/2005/8/layout/default"/>
    <dgm:cxn modelId="{CF969C38-39E7-4C97-8FC9-7658C6AF3C48}" type="presParOf" srcId="{703B10C9-8F07-4DF7-991C-0C5D1B6C4DD4}" destId="{76015A7E-B25C-4DDC-B320-5E043896D275}" srcOrd="14" destOrd="0" presId="urn:microsoft.com/office/officeart/2005/8/layout/default"/>
    <dgm:cxn modelId="{0CB27319-455D-4E4F-892A-32D737C0D0CB}" type="presParOf" srcId="{703B10C9-8F07-4DF7-991C-0C5D1B6C4DD4}" destId="{1E05635B-4A91-4C34-B23F-ECFC94AF18F4}" srcOrd="15" destOrd="0" presId="urn:microsoft.com/office/officeart/2005/8/layout/default"/>
    <dgm:cxn modelId="{85C177B1-C62A-4AFD-9295-5DC126A304EC}" type="presParOf" srcId="{703B10C9-8F07-4DF7-991C-0C5D1B6C4DD4}" destId="{500771AA-91AB-44FC-961A-73CDEBF10DE0}" srcOrd="16" destOrd="0" presId="urn:microsoft.com/office/officeart/2005/8/layout/default"/>
    <dgm:cxn modelId="{E9EC21D0-575C-46C3-8613-F5E8024B26EF}" type="presParOf" srcId="{703B10C9-8F07-4DF7-991C-0C5D1B6C4DD4}" destId="{7C4453A1-7D85-4A63-85B8-9A1234B831D6}" srcOrd="17" destOrd="0" presId="urn:microsoft.com/office/officeart/2005/8/layout/default"/>
    <dgm:cxn modelId="{C2898146-696C-4FCD-BB39-E3073E73B088}" type="presParOf" srcId="{703B10C9-8F07-4DF7-991C-0C5D1B6C4DD4}" destId="{7516F65F-445A-4BA7-9EA6-2802DADD0C83}" srcOrd="18" destOrd="0" presId="urn:microsoft.com/office/officeart/2005/8/layout/default"/>
    <dgm:cxn modelId="{AE14DAE9-54E6-40C9-810C-34D23C6CB03C}" type="presParOf" srcId="{703B10C9-8F07-4DF7-991C-0C5D1B6C4DD4}" destId="{F5F3442A-9EA4-434A-92B9-8611B9930E09}" srcOrd="19" destOrd="0" presId="urn:microsoft.com/office/officeart/2005/8/layout/default"/>
    <dgm:cxn modelId="{1C593175-649C-40EE-81AA-A0078944CF47}" type="presParOf" srcId="{703B10C9-8F07-4DF7-991C-0C5D1B6C4DD4}" destId="{888DDDE3-0F71-41A2-B7CB-ED1BDC8C5378}"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F99BD4-8332-4D67-AA6D-156FE8EF6E8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674CD8-8B7D-4E8F-806A-E9E3D7F9D56C}">
      <dgm:prSet/>
      <dgm:spPr/>
      <dgm:t>
        <a:bodyPr/>
        <a:lstStyle/>
        <a:p>
          <a:pPr>
            <a:lnSpc>
              <a:spcPct val="100000"/>
            </a:lnSpc>
          </a:pPr>
          <a:r>
            <a:rPr lang="en-US" dirty="0"/>
            <a:t>Funding for The Charles County Charitable Trust to award grants to local non-profits through a grant program. </a:t>
          </a:r>
        </a:p>
      </dgm:t>
    </dgm:pt>
    <dgm:pt modelId="{2EF91621-F1E4-4B43-B95B-74838122B148}" type="parTrans" cxnId="{1D0726B7-73A2-449B-82CE-6E4656D7358D}">
      <dgm:prSet/>
      <dgm:spPr/>
      <dgm:t>
        <a:bodyPr/>
        <a:lstStyle/>
        <a:p>
          <a:endParaRPr lang="en-US"/>
        </a:p>
      </dgm:t>
    </dgm:pt>
    <dgm:pt modelId="{4690D15F-0FD8-475B-BCF5-DE1236444D2F}" type="sibTrans" cxnId="{1D0726B7-73A2-449B-82CE-6E4656D7358D}">
      <dgm:prSet/>
      <dgm:spPr/>
      <dgm:t>
        <a:bodyPr/>
        <a:lstStyle/>
        <a:p>
          <a:endParaRPr lang="en-US"/>
        </a:p>
      </dgm:t>
    </dgm:pt>
    <dgm:pt modelId="{35504DBE-6139-43A9-91D9-EBCEBC828AD8}">
      <dgm:prSet/>
      <dgm:spPr/>
      <dgm:t>
        <a:bodyPr/>
        <a:lstStyle/>
        <a:p>
          <a:pPr>
            <a:lnSpc>
              <a:spcPct val="100000"/>
            </a:lnSpc>
          </a:pPr>
          <a:r>
            <a:rPr lang="en-US" dirty="0"/>
            <a:t>Funding for the Department of Community Services for senior meals in the Waldorf region of Charles County and expands the Summer Youth Employment Program.</a:t>
          </a:r>
        </a:p>
      </dgm:t>
    </dgm:pt>
    <dgm:pt modelId="{4ADA2F2E-0DF7-4A00-917F-1DFC0DB4C579}" type="parTrans" cxnId="{8C0AC698-C3D9-46AE-A698-F02498306284}">
      <dgm:prSet/>
      <dgm:spPr/>
      <dgm:t>
        <a:bodyPr/>
        <a:lstStyle/>
        <a:p>
          <a:endParaRPr lang="en-US"/>
        </a:p>
      </dgm:t>
    </dgm:pt>
    <dgm:pt modelId="{C6E0E87F-2F2D-44EF-B74B-69A94B771F05}" type="sibTrans" cxnId="{8C0AC698-C3D9-46AE-A698-F02498306284}">
      <dgm:prSet/>
      <dgm:spPr/>
      <dgm:t>
        <a:bodyPr/>
        <a:lstStyle/>
        <a:p>
          <a:endParaRPr lang="en-US"/>
        </a:p>
      </dgm:t>
    </dgm:pt>
    <dgm:pt modelId="{C86A6095-20C7-47DF-A435-5310BC303418}">
      <dgm:prSet/>
      <dgm:spPr/>
      <dgm:t>
        <a:bodyPr/>
        <a:lstStyle/>
        <a:p>
          <a:pPr>
            <a:lnSpc>
              <a:spcPct val="100000"/>
            </a:lnSpc>
          </a:pPr>
          <a:r>
            <a:rPr lang="en-US" dirty="0"/>
            <a:t>Funding for the Department of Emergency Services to support lift assist services in the Waldorf region.</a:t>
          </a:r>
        </a:p>
      </dgm:t>
    </dgm:pt>
    <dgm:pt modelId="{CFB3BA3D-CF24-429E-A575-A0C1FE0AC451}" type="parTrans" cxnId="{F1010AB2-EF94-45CB-9D96-1E2623128C83}">
      <dgm:prSet/>
      <dgm:spPr/>
      <dgm:t>
        <a:bodyPr/>
        <a:lstStyle/>
        <a:p>
          <a:endParaRPr lang="en-US"/>
        </a:p>
      </dgm:t>
    </dgm:pt>
    <dgm:pt modelId="{42A82636-8305-45A3-863D-4AA2AD95DBC7}" type="sibTrans" cxnId="{F1010AB2-EF94-45CB-9D96-1E2623128C83}">
      <dgm:prSet/>
      <dgm:spPr/>
      <dgm:t>
        <a:bodyPr/>
        <a:lstStyle/>
        <a:p>
          <a:endParaRPr lang="en-US"/>
        </a:p>
      </dgm:t>
    </dgm:pt>
    <dgm:pt modelId="{DC693484-4B04-4141-ABE0-8BC70F4FF90D}" type="pres">
      <dgm:prSet presAssocID="{FFF99BD4-8332-4D67-AA6D-156FE8EF6E8C}" presName="root" presStyleCnt="0">
        <dgm:presLayoutVars>
          <dgm:dir/>
          <dgm:resizeHandles val="exact"/>
        </dgm:presLayoutVars>
      </dgm:prSet>
      <dgm:spPr/>
    </dgm:pt>
    <dgm:pt modelId="{DD606E37-A12F-4BB8-A45A-B4D90F8E309C}" type="pres">
      <dgm:prSet presAssocID="{50674CD8-8B7D-4E8F-806A-E9E3D7F9D56C}" presName="compNode" presStyleCnt="0"/>
      <dgm:spPr/>
    </dgm:pt>
    <dgm:pt modelId="{FC3C26B6-788D-4B64-B3AF-C811DC3D2A64}" type="pres">
      <dgm:prSet presAssocID="{50674CD8-8B7D-4E8F-806A-E9E3D7F9D56C}" presName="bgRect" presStyleLbl="bgShp" presStyleIdx="0" presStyleCnt="3"/>
      <dgm:spPr/>
    </dgm:pt>
    <dgm:pt modelId="{10CB2E42-DF9F-46D9-817E-F2A64C83B8EA}" type="pres">
      <dgm:prSet presAssocID="{50674CD8-8B7D-4E8F-806A-E9E3D7F9D56C}"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oup success with solid fill"/>
        </a:ext>
      </dgm:extLst>
    </dgm:pt>
    <dgm:pt modelId="{64557A2B-20D9-4326-8E85-14F50B22E6AB}" type="pres">
      <dgm:prSet presAssocID="{50674CD8-8B7D-4E8F-806A-E9E3D7F9D56C}" presName="spaceRect" presStyleCnt="0"/>
      <dgm:spPr/>
    </dgm:pt>
    <dgm:pt modelId="{D50E1EA8-0C77-4344-9DD1-DBC509CBD1ED}" type="pres">
      <dgm:prSet presAssocID="{50674CD8-8B7D-4E8F-806A-E9E3D7F9D56C}" presName="parTx" presStyleLbl="revTx" presStyleIdx="0" presStyleCnt="3">
        <dgm:presLayoutVars>
          <dgm:chMax val="0"/>
          <dgm:chPref val="0"/>
        </dgm:presLayoutVars>
      </dgm:prSet>
      <dgm:spPr/>
    </dgm:pt>
    <dgm:pt modelId="{3866D9CC-7142-4E36-93FB-02B27D9BBBEF}" type="pres">
      <dgm:prSet presAssocID="{4690D15F-0FD8-475B-BCF5-DE1236444D2F}" presName="sibTrans" presStyleCnt="0"/>
      <dgm:spPr/>
    </dgm:pt>
    <dgm:pt modelId="{1DB3B0CB-B8D4-4315-9C2D-A29518B8BE8C}" type="pres">
      <dgm:prSet presAssocID="{35504DBE-6139-43A9-91D9-EBCEBC828AD8}" presName="compNode" presStyleCnt="0"/>
      <dgm:spPr/>
    </dgm:pt>
    <dgm:pt modelId="{3A27C61A-03E7-4880-AE39-465A8731EC18}" type="pres">
      <dgm:prSet presAssocID="{35504DBE-6139-43A9-91D9-EBCEBC828AD8}" presName="bgRect" presStyleLbl="bgShp" presStyleIdx="1" presStyleCnt="3"/>
      <dgm:spPr/>
    </dgm:pt>
    <dgm:pt modelId="{80F07C34-5F53-44A4-9AE6-186A1CD2D74A}" type="pres">
      <dgm:prSet presAssocID="{35504DBE-6139-43A9-91D9-EBCEBC828AD8}"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ood Delivery with solid fill"/>
        </a:ext>
      </dgm:extLst>
    </dgm:pt>
    <dgm:pt modelId="{7AC0A2E9-3B86-4766-851E-E19A7BFE3557}" type="pres">
      <dgm:prSet presAssocID="{35504DBE-6139-43A9-91D9-EBCEBC828AD8}" presName="spaceRect" presStyleCnt="0"/>
      <dgm:spPr/>
    </dgm:pt>
    <dgm:pt modelId="{12B2996D-3379-439E-A0C1-3328282CCA08}" type="pres">
      <dgm:prSet presAssocID="{35504DBE-6139-43A9-91D9-EBCEBC828AD8}" presName="parTx" presStyleLbl="revTx" presStyleIdx="1" presStyleCnt="3">
        <dgm:presLayoutVars>
          <dgm:chMax val="0"/>
          <dgm:chPref val="0"/>
        </dgm:presLayoutVars>
      </dgm:prSet>
      <dgm:spPr/>
    </dgm:pt>
    <dgm:pt modelId="{F09672C8-ECF5-4525-9079-C3F7FE25080C}" type="pres">
      <dgm:prSet presAssocID="{C6E0E87F-2F2D-44EF-B74B-69A94B771F05}" presName="sibTrans" presStyleCnt="0"/>
      <dgm:spPr/>
    </dgm:pt>
    <dgm:pt modelId="{C97D6FEB-4568-4A95-8DF0-5063388B1F72}" type="pres">
      <dgm:prSet presAssocID="{C86A6095-20C7-47DF-A435-5310BC303418}" presName="compNode" presStyleCnt="0"/>
      <dgm:spPr/>
    </dgm:pt>
    <dgm:pt modelId="{5E233AA4-D2E8-4260-AE1C-8B54BF47C0DE}" type="pres">
      <dgm:prSet presAssocID="{C86A6095-20C7-47DF-A435-5310BC303418}" presName="bgRect" presStyleLbl="bgShp" presStyleIdx="2" presStyleCnt="3"/>
      <dgm:spPr/>
    </dgm:pt>
    <dgm:pt modelId="{F7414C0C-CBD0-4D75-94BE-DCEDDC2245FA}" type="pres">
      <dgm:prSet presAssocID="{C86A6095-20C7-47DF-A435-5310BC303418}"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eart with pulse with solid fill"/>
        </a:ext>
      </dgm:extLst>
    </dgm:pt>
    <dgm:pt modelId="{AC6C51CE-A6BB-46EF-B1B8-C4EF99183AEC}" type="pres">
      <dgm:prSet presAssocID="{C86A6095-20C7-47DF-A435-5310BC303418}" presName="spaceRect" presStyleCnt="0"/>
      <dgm:spPr/>
    </dgm:pt>
    <dgm:pt modelId="{D40D19AE-7937-4013-93DD-B6DB515B3D5C}" type="pres">
      <dgm:prSet presAssocID="{C86A6095-20C7-47DF-A435-5310BC303418}" presName="parTx" presStyleLbl="revTx" presStyleIdx="2" presStyleCnt="3">
        <dgm:presLayoutVars>
          <dgm:chMax val="0"/>
          <dgm:chPref val="0"/>
        </dgm:presLayoutVars>
      </dgm:prSet>
      <dgm:spPr/>
    </dgm:pt>
  </dgm:ptLst>
  <dgm:cxnLst>
    <dgm:cxn modelId="{BF56B60B-5B72-44F9-8AC5-2296CC991B76}" type="presOf" srcId="{50674CD8-8B7D-4E8F-806A-E9E3D7F9D56C}" destId="{D50E1EA8-0C77-4344-9DD1-DBC509CBD1ED}" srcOrd="0" destOrd="0" presId="urn:microsoft.com/office/officeart/2018/2/layout/IconVerticalSolidList"/>
    <dgm:cxn modelId="{8FA0770D-83DA-489F-85B3-597471132DDD}" type="presOf" srcId="{35504DBE-6139-43A9-91D9-EBCEBC828AD8}" destId="{12B2996D-3379-439E-A0C1-3328282CCA08}" srcOrd="0" destOrd="0" presId="urn:microsoft.com/office/officeart/2018/2/layout/IconVerticalSolidList"/>
    <dgm:cxn modelId="{F7307556-75B0-4C01-8116-86022F5040F7}" type="presOf" srcId="{FFF99BD4-8332-4D67-AA6D-156FE8EF6E8C}" destId="{DC693484-4B04-4141-ABE0-8BC70F4FF90D}" srcOrd="0" destOrd="0" presId="urn:microsoft.com/office/officeart/2018/2/layout/IconVerticalSolidList"/>
    <dgm:cxn modelId="{8C0AC698-C3D9-46AE-A698-F02498306284}" srcId="{FFF99BD4-8332-4D67-AA6D-156FE8EF6E8C}" destId="{35504DBE-6139-43A9-91D9-EBCEBC828AD8}" srcOrd="1" destOrd="0" parTransId="{4ADA2F2E-0DF7-4A00-917F-1DFC0DB4C579}" sibTransId="{C6E0E87F-2F2D-44EF-B74B-69A94B771F05}"/>
    <dgm:cxn modelId="{5B6A6FAF-F7DD-4F21-A33D-E8CEB1EF0A3A}" type="presOf" srcId="{C86A6095-20C7-47DF-A435-5310BC303418}" destId="{D40D19AE-7937-4013-93DD-B6DB515B3D5C}" srcOrd="0" destOrd="0" presId="urn:microsoft.com/office/officeart/2018/2/layout/IconVerticalSolidList"/>
    <dgm:cxn modelId="{F1010AB2-EF94-45CB-9D96-1E2623128C83}" srcId="{FFF99BD4-8332-4D67-AA6D-156FE8EF6E8C}" destId="{C86A6095-20C7-47DF-A435-5310BC303418}" srcOrd="2" destOrd="0" parTransId="{CFB3BA3D-CF24-429E-A575-A0C1FE0AC451}" sibTransId="{42A82636-8305-45A3-863D-4AA2AD95DBC7}"/>
    <dgm:cxn modelId="{1D0726B7-73A2-449B-82CE-6E4656D7358D}" srcId="{FFF99BD4-8332-4D67-AA6D-156FE8EF6E8C}" destId="{50674CD8-8B7D-4E8F-806A-E9E3D7F9D56C}" srcOrd="0" destOrd="0" parTransId="{2EF91621-F1E4-4B43-B95B-74838122B148}" sibTransId="{4690D15F-0FD8-475B-BCF5-DE1236444D2F}"/>
    <dgm:cxn modelId="{AD7FAAF3-DBCC-4794-A297-18D9AA6E415B}" type="presParOf" srcId="{DC693484-4B04-4141-ABE0-8BC70F4FF90D}" destId="{DD606E37-A12F-4BB8-A45A-B4D90F8E309C}" srcOrd="0" destOrd="0" presId="urn:microsoft.com/office/officeart/2018/2/layout/IconVerticalSolidList"/>
    <dgm:cxn modelId="{B646A1C4-70D4-4D5D-B48B-4C17AAFEA1EC}" type="presParOf" srcId="{DD606E37-A12F-4BB8-A45A-B4D90F8E309C}" destId="{FC3C26B6-788D-4B64-B3AF-C811DC3D2A64}" srcOrd="0" destOrd="0" presId="urn:microsoft.com/office/officeart/2018/2/layout/IconVerticalSolidList"/>
    <dgm:cxn modelId="{7A000039-B493-408F-888A-65FAE740362E}" type="presParOf" srcId="{DD606E37-A12F-4BB8-A45A-B4D90F8E309C}" destId="{10CB2E42-DF9F-46D9-817E-F2A64C83B8EA}" srcOrd="1" destOrd="0" presId="urn:microsoft.com/office/officeart/2018/2/layout/IconVerticalSolidList"/>
    <dgm:cxn modelId="{972DDBB3-54F9-4B1B-8228-38CFAF102E5F}" type="presParOf" srcId="{DD606E37-A12F-4BB8-A45A-B4D90F8E309C}" destId="{64557A2B-20D9-4326-8E85-14F50B22E6AB}" srcOrd="2" destOrd="0" presId="urn:microsoft.com/office/officeart/2018/2/layout/IconVerticalSolidList"/>
    <dgm:cxn modelId="{C2B3FBD5-2008-4DE8-B673-4BAA6E540230}" type="presParOf" srcId="{DD606E37-A12F-4BB8-A45A-B4D90F8E309C}" destId="{D50E1EA8-0C77-4344-9DD1-DBC509CBD1ED}" srcOrd="3" destOrd="0" presId="urn:microsoft.com/office/officeart/2018/2/layout/IconVerticalSolidList"/>
    <dgm:cxn modelId="{0219C9C0-D431-4529-9CE0-63CC2EF28371}" type="presParOf" srcId="{DC693484-4B04-4141-ABE0-8BC70F4FF90D}" destId="{3866D9CC-7142-4E36-93FB-02B27D9BBBEF}" srcOrd="1" destOrd="0" presId="urn:microsoft.com/office/officeart/2018/2/layout/IconVerticalSolidList"/>
    <dgm:cxn modelId="{046A9571-06A8-43E3-A839-C751AD29BB1C}" type="presParOf" srcId="{DC693484-4B04-4141-ABE0-8BC70F4FF90D}" destId="{1DB3B0CB-B8D4-4315-9C2D-A29518B8BE8C}" srcOrd="2" destOrd="0" presId="urn:microsoft.com/office/officeart/2018/2/layout/IconVerticalSolidList"/>
    <dgm:cxn modelId="{3D3DF51F-11E1-45E5-95A9-93081CE072C5}" type="presParOf" srcId="{1DB3B0CB-B8D4-4315-9C2D-A29518B8BE8C}" destId="{3A27C61A-03E7-4880-AE39-465A8731EC18}" srcOrd="0" destOrd="0" presId="urn:microsoft.com/office/officeart/2018/2/layout/IconVerticalSolidList"/>
    <dgm:cxn modelId="{2375C782-C97D-4E55-9E2A-7FC002529FD0}" type="presParOf" srcId="{1DB3B0CB-B8D4-4315-9C2D-A29518B8BE8C}" destId="{80F07C34-5F53-44A4-9AE6-186A1CD2D74A}" srcOrd="1" destOrd="0" presId="urn:microsoft.com/office/officeart/2018/2/layout/IconVerticalSolidList"/>
    <dgm:cxn modelId="{7ECE8884-301B-4E2E-B7FC-AE312F653227}" type="presParOf" srcId="{1DB3B0CB-B8D4-4315-9C2D-A29518B8BE8C}" destId="{7AC0A2E9-3B86-4766-851E-E19A7BFE3557}" srcOrd="2" destOrd="0" presId="urn:microsoft.com/office/officeart/2018/2/layout/IconVerticalSolidList"/>
    <dgm:cxn modelId="{3A32ADBD-F488-4644-91B7-177B91D931C2}" type="presParOf" srcId="{1DB3B0CB-B8D4-4315-9C2D-A29518B8BE8C}" destId="{12B2996D-3379-439E-A0C1-3328282CCA08}" srcOrd="3" destOrd="0" presId="urn:microsoft.com/office/officeart/2018/2/layout/IconVerticalSolidList"/>
    <dgm:cxn modelId="{63F0B891-4804-4677-BD13-460F247B0CAD}" type="presParOf" srcId="{DC693484-4B04-4141-ABE0-8BC70F4FF90D}" destId="{F09672C8-ECF5-4525-9079-C3F7FE25080C}" srcOrd="3" destOrd="0" presId="urn:microsoft.com/office/officeart/2018/2/layout/IconVerticalSolidList"/>
    <dgm:cxn modelId="{4BE9628B-86A3-4C23-A199-2955E1AEB91B}" type="presParOf" srcId="{DC693484-4B04-4141-ABE0-8BC70F4FF90D}" destId="{C97D6FEB-4568-4A95-8DF0-5063388B1F72}" srcOrd="4" destOrd="0" presId="urn:microsoft.com/office/officeart/2018/2/layout/IconVerticalSolidList"/>
    <dgm:cxn modelId="{3FDC96D8-58BD-42CA-90C6-082494210CDC}" type="presParOf" srcId="{C97D6FEB-4568-4A95-8DF0-5063388B1F72}" destId="{5E233AA4-D2E8-4260-AE1C-8B54BF47C0DE}" srcOrd="0" destOrd="0" presId="urn:microsoft.com/office/officeart/2018/2/layout/IconVerticalSolidList"/>
    <dgm:cxn modelId="{C04F99A4-A32B-4547-8941-76F1BF818ED9}" type="presParOf" srcId="{C97D6FEB-4568-4A95-8DF0-5063388B1F72}" destId="{F7414C0C-CBD0-4D75-94BE-DCEDDC2245FA}" srcOrd="1" destOrd="0" presId="urn:microsoft.com/office/officeart/2018/2/layout/IconVerticalSolidList"/>
    <dgm:cxn modelId="{CA4CFFF0-DD8E-4404-A03A-427B51BE0BA9}" type="presParOf" srcId="{C97D6FEB-4568-4A95-8DF0-5063388B1F72}" destId="{AC6C51CE-A6BB-46EF-B1B8-C4EF99183AEC}" srcOrd="2" destOrd="0" presId="urn:microsoft.com/office/officeart/2018/2/layout/IconVerticalSolidList"/>
    <dgm:cxn modelId="{477E7024-CB79-4483-8137-2240AF451183}" type="presParOf" srcId="{C97D6FEB-4568-4A95-8DF0-5063388B1F72}" destId="{D40D19AE-7937-4013-93DD-B6DB515B3D5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F99BD4-8332-4D67-AA6D-156FE8EF6E8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674CD8-8B7D-4E8F-806A-E9E3D7F9D56C}">
      <dgm:prSet/>
      <dgm:spPr/>
      <dgm:t>
        <a:bodyPr/>
        <a:lstStyle/>
        <a:p>
          <a:r>
            <a:rPr lang="en-US"/>
            <a:t>Funding for the Department of Recreation, Parks and Tourism for RecAssist Plus Program </a:t>
          </a:r>
        </a:p>
      </dgm:t>
    </dgm:pt>
    <dgm:pt modelId="{2EF91621-F1E4-4B43-B95B-74838122B148}" type="parTrans" cxnId="{1D0726B7-73A2-449B-82CE-6E4656D7358D}">
      <dgm:prSet/>
      <dgm:spPr/>
      <dgm:t>
        <a:bodyPr/>
        <a:lstStyle/>
        <a:p>
          <a:endParaRPr lang="en-US"/>
        </a:p>
      </dgm:t>
    </dgm:pt>
    <dgm:pt modelId="{4690D15F-0FD8-475B-BCF5-DE1236444D2F}" type="sibTrans" cxnId="{1D0726B7-73A2-449B-82CE-6E4656D7358D}">
      <dgm:prSet/>
      <dgm:spPr/>
      <dgm:t>
        <a:bodyPr/>
        <a:lstStyle/>
        <a:p>
          <a:endParaRPr lang="en-US"/>
        </a:p>
      </dgm:t>
    </dgm:pt>
    <dgm:pt modelId="{35504DBE-6139-43A9-91D9-EBCEBC828AD8}">
      <dgm:prSet/>
      <dgm:spPr/>
      <dgm:t>
        <a:bodyPr/>
        <a:lstStyle/>
        <a:p>
          <a:r>
            <a:rPr lang="en-US" dirty="0"/>
            <a:t>Funding for the Equity and Access for Mental Health and Wellness, Transportation Services, Capacity Building Workshops </a:t>
          </a:r>
        </a:p>
      </dgm:t>
    </dgm:pt>
    <dgm:pt modelId="{4ADA2F2E-0DF7-4A00-917F-1DFC0DB4C579}" type="parTrans" cxnId="{8C0AC698-C3D9-46AE-A698-F02498306284}">
      <dgm:prSet/>
      <dgm:spPr/>
      <dgm:t>
        <a:bodyPr/>
        <a:lstStyle/>
        <a:p>
          <a:endParaRPr lang="en-US"/>
        </a:p>
      </dgm:t>
    </dgm:pt>
    <dgm:pt modelId="{C6E0E87F-2F2D-44EF-B74B-69A94B771F05}" type="sibTrans" cxnId="{8C0AC698-C3D9-46AE-A698-F02498306284}">
      <dgm:prSet/>
      <dgm:spPr/>
      <dgm:t>
        <a:bodyPr/>
        <a:lstStyle/>
        <a:p>
          <a:endParaRPr lang="en-US"/>
        </a:p>
      </dgm:t>
    </dgm:pt>
    <dgm:pt modelId="{C86A6095-20C7-47DF-A435-5310BC303418}">
      <dgm:prSet/>
      <dgm:spPr/>
      <dgm:t>
        <a:bodyPr/>
        <a:lstStyle/>
        <a:p>
          <a:r>
            <a:rPr lang="en-US"/>
            <a:t>Funding for the Resilience Authority to build climate resistance </a:t>
          </a:r>
        </a:p>
      </dgm:t>
    </dgm:pt>
    <dgm:pt modelId="{CFB3BA3D-CF24-429E-A575-A0C1FE0AC451}" type="parTrans" cxnId="{F1010AB2-EF94-45CB-9D96-1E2623128C83}">
      <dgm:prSet/>
      <dgm:spPr/>
      <dgm:t>
        <a:bodyPr/>
        <a:lstStyle/>
        <a:p>
          <a:endParaRPr lang="en-US"/>
        </a:p>
      </dgm:t>
    </dgm:pt>
    <dgm:pt modelId="{42A82636-8305-45A3-863D-4AA2AD95DBC7}" type="sibTrans" cxnId="{F1010AB2-EF94-45CB-9D96-1E2623128C83}">
      <dgm:prSet/>
      <dgm:spPr/>
      <dgm:t>
        <a:bodyPr/>
        <a:lstStyle/>
        <a:p>
          <a:endParaRPr lang="en-US"/>
        </a:p>
      </dgm:t>
    </dgm:pt>
    <dgm:pt modelId="{F30651D5-8690-4698-B61D-0BA1A3441A50}">
      <dgm:prSet/>
      <dgm:spPr/>
      <dgm:t>
        <a:bodyPr/>
        <a:lstStyle/>
        <a:p>
          <a:r>
            <a:rPr lang="en-US"/>
            <a:t>Funding for administrative costs for the programs listed above</a:t>
          </a:r>
        </a:p>
      </dgm:t>
    </dgm:pt>
    <dgm:pt modelId="{7E3C460C-33AD-417B-B6D7-B2285DC9FF62}" type="parTrans" cxnId="{E6842EC2-C7D2-4208-B7DF-98E044D29D48}">
      <dgm:prSet/>
      <dgm:spPr/>
      <dgm:t>
        <a:bodyPr/>
        <a:lstStyle/>
        <a:p>
          <a:endParaRPr lang="en-US"/>
        </a:p>
      </dgm:t>
    </dgm:pt>
    <dgm:pt modelId="{A53D69F8-3304-4D9D-99D5-8DBD4A15D259}" type="sibTrans" cxnId="{E6842EC2-C7D2-4208-B7DF-98E044D29D48}">
      <dgm:prSet/>
      <dgm:spPr/>
      <dgm:t>
        <a:bodyPr/>
        <a:lstStyle/>
        <a:p>
          <a:endParaRPr lang="en-US"/>
        </a:p>
      </dgm:t>
    </dgm:pt>
    <dgm:pt modelId="{DC693484-4B04-4141-ABE0-8BC70F4FF90D}" type="pres">
      <dgm:prSet presAssocID="{FFF99BD4-8332-4D67-AA6D-156FE8EF6E8C}" presName="root" presStyleCnt="0">
        <dgm:presLayoutVars>
          <dgm:dir/>
          <dgm:resizeHandles val="exact"/>
        </dgm:presLayoutVars>
      </dgm:prSet>
      <dgm:spPr/>
    </dgm:pt>
    <dgm:pt modelId="{DD606E37-A12F-4BB8-A45A-B4D90F8E309C}" type="pres">
      <dgm:prSet presAssocID="{50674CD8-8B7D-4E8F-806A-E9E3D7F9D56C}" presName="compNode" presStyleCnt="0"/>
      <dgm:spPr/>
    </dgm:pt>
    <dgm:pt modelId="{FC3C26B6-788D-4B64-B3AF-C811DC3D2A64}" type="pres">
      <dgm:prSet presAssocID="{50674CD8-8B7D-4E8F-806A-E9E3D7F9D56C}" presName="bgRect" presStyleLbl="bgShp" presStyleIdx="0" presStyleCnt="4"/>
      <dgm:spPr/>
    </dgm:pt>
    <dgm:pt modelId="{10CB2E42-DF9F-46D9-817E-F2A64C83B8EA}" type="pres">
      <dgm:prSet presAssocID="{50674CD8-8B7D-4E8F-806A-E9E3D7F9D56C}"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Yoga with solid fill"/>
        </a:ext>
      </dgm:extLst>
    </dgm:pt>
    <dgm:pt modelId="{64557A2B-20D9-4326-8E85-14F50B22E6AB}" type="pres">
      <dgm:prSet presAssocID="{50674CD8-8B7D-4E8F-806A-E9E3D7F9D56C}" presName="spaceRect" presStyleCnt="0"/>
      <dgm:spPr/>
    </dgm:pt>
    <dgm:pt modelId="{D50E1EA8-0C77-4344-9DD1-DBC509CBD1ED}" type="pres">
      <dgm:prSet presAssocID="{50674CD8-8B7D-4E8F-806A-E9E3D7F9D56C}" presName="parTx" presStyleLbl="revTx" presStyleIdx="0" presStyleCnt="4">
        <dgm:presLayoutVars>
          <dgm:chMax val="0"/>
          <dgm:chPref val="0"/>
        </dgm:presLayoutVars>
      </dgm:prSet>
      <dgm:spPr/>
    </dgm:pt>
    <dgm:pt modelId="{3866D9CC-7142-4E36-93FB-02B27D9BBBEF}" type="pres">
      <dgm:prSet presAssocID="{4690D15F-0FD8-475B-BCF5-DE1236444D2F}" presName="sibTrans" presStyleCnt="0"/>
      <dgm:spPr/>
    </dgm:pt>
    <dgm:pt modelId="{1DB3B0CB-B8D4-4315-9C2D-A29518B8BE8C}" type="pres">
      <dgm:prSet presAssocID="{35504DBE-6139-43A9-91D9-EBCEBC828AD8}" presName="compNode" presStyleCnt="0"/>
      <dgm:spPr/>
    </dgm:pt>
    <dgm:pt modelId="{3A27C61A-03E7-4880-AE39-465A8731EC18}" type="pres">
      <dgm:prSet presAssocID="{35504DBE-6139-43A9-91D9-EBCEBC828AD8}" presName="bgRect" presStyleLbl="bgShp" presStyleIdx="1" presStyleCnt="4"/>
      <dgm:spPr/>
    </dgm:pt>
    <dgm:pt modelId="{80F07C34-5F53-44A4-9AE6-186A1CD2D74A}" type="pres">
      <dgm:prSet presAssocID="{35504DBE-6139-43A9-91D9-EBCEBC828AD8}"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are with solid fill"/>
        </a:ext>
      </dgm:extLst>
    </dgm:pt>
    <dgm:pt modelId="{7AC0A2E9-3B86-4766-851E-E19A7BFE3557}" type="pres">
      <dgm:prSet presAssocID="{35504DBE-6139-43A9-91D9-EBCEBC828AD8}" presName="spaceRect" presStyleCnt="0"/>
      <dgm:spPr/>
    </dgm:pt>
    <dgm:pt modelId="{12B2996D-3379-439E-A0C1-3328282CCA08}" type="pres">
      <dgm:prSet presAssocID="{35504DBE-6139-43A9-91D9-EBCEBC828AD8}" presName="parTx" presStyleLbl="revTx" presStyleIdx="1" presStyleCnt="4">
        <dgm:presLayoutVars>
          <dgm:chMax val="0"/>
          <dgm:chPref val="0"/>
        </dgm:presLayoutVars>
      </dgm:prSet>
      <dgm:spPr/>
    </dgm:pt>
    <dgm:pt modelId="{F09672C8-ECF5-4525-9079-C3F7FE25080C}" type="pres">
      <dgm:prSet presAssocID="{C6E0E87F-2F2D-44EF-B74B-69A94B771F05}" presName="sibTrans" presStyleCnt="0"/>
      <dgm:spPr/>
    </dgm:pt>
    <dgm:pt modelId="{C97D6FEB-4568-4A95-8DF0-5063388B1F72}" type="pres">
      <dgm:prSet presAssocID="{C86A6095-20C7-47DF-A435-5310BC303418}" presName="compNode" presStyleCnt="0"/>
      <dgm:spPr/>
    </dgm:pt>
    <dgm:pt modelId="{5E233AA4-D2E8-4260-AE1C-8B54BF47C0DE}" type="pres">
      <dgm:prSet presAssocID="{C86A6095-20C7-47DF-A435-5310BC303418}" presName="bgRect" presStyleLbl="bgShp" presStyleIdx="2" presStyleCnt="4"/>
      <dgm:spPr/>
    </dgm:pt>
    <dgm:pt modelId="{F7414C0C-CBD0-4D75-94BE-DCEDDC2245FA}" type="pres">
      <dgm:prSet presAssocID="{C86A6095-20C7-47DF-A435-5310BC30341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AC6C51CE-A6BB-46EF-B1B8-C4EF99183AEC}" type="pres">
      <dgm:prSet presAssocID="{C86A6095-20C7-47DF-A435-5310BC303418}" presName="spaceRect" presStyleCnt="0"/>
      <dgm:spPr/>
    </dgm:pt>
    <dgm:pt modelId="{D40D19AE-7937-4013-93DD-B6DB515B3D5C}" type="pres">
      <dgm:prSet presAssocID="{C86A6095-20C7-47DF-A435-5310BC303418}" presName="parTx" presStyleLbl="revTx" presStyleIdx="2" presStyleCnt="4">
        <dgm:presLayoutVars>
          <dgm:chMax val="0"/>
          <dgm:chPref val="0"/>
        </dgm:presLayoutVars>
      </dgm:prSet>
      <dgm:spPr/>
    </dgm:pt>
    <dgm:pt modelId="{E08F8325-B1E6-4E4B-8FC8-314DB0875454}" type="pres">
      <dgm:prSet presAssocID="{42A82636-8305-45A3-863D-4AA2AD95DBC7}" presName="sibTrans" presStyleCnt="0"/>
      <dgm:spPr/>
    </dgm:pt>
    <dgm:pt modelId="{213A2398-EEBF-4C2B-9C5F-63C67D807143}" type="pres">
      <dgm:prSet presAssocID="{F30651D5-8690-4698-B61D-0BA1A3441A50}" presName="compNode" presStyleCnt="0"/>
      <dgm:spPr/>
    </dgm:pt>
    <dgm:pt modelId="{C2BDCE71-7BC8-4318-86BF-0C18CE8BF397}" type="pres">
      <dgm:prSet presAssocID="{F30651D5-8690-4698-B61D-0BA1A3441A50}" presName="bgRect" presStyleLbl="bgShp" presStyleIdx="3" presStyleCnt="4"/>
      <dgm:spPr/>
    </dgm:pt>
    <dgm:pt modelId="{B9CAC43B-3078-4A7C-B23B-123EE5CA500C}" type="pres">
      <dgm:prSet presAssocID="{F30651D5-8690-4698-B61D-0BA1A3441A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ins"/>
        </a:ext>
      </dgm:extLst>
    </dgm:pt>
    <dgm:pt modelId="{3D06B728-6F31-4837-8D7F-7253A89C4E2F}" type="pres">
      <dgm:prSet presAssocID="{F30651D5-8690-4698-B61D-0BA1A3441A50}" presName="spaceRect" presStyleCnt="0"/>
      <dgm:spPr/>
    </dgm:pt>
    <dgm:pt modelId="{9AE8634E-9A5A-4759-83A1-1E86873D0827}" type="pres">
      <dgm:prSet presAssocID="{F30651D5-8690-4698-B61D-0BA1A3441A50}" presName="parTx" presStyleLbl="revTx" presStyleIdx="3" presStyleCnt="4">
        <dgm:presLayoutVars>
          <dgm:chMax val="0"/>
          <dgm:chPref val="0"/>
        </dgm:presLayoutVars>
      </dgm:prSet>
      <dgm:spPr/>
    </dgm:pt>
  </dgm:ptLst>
  <dgm:cxnLst>
    <dgm:cxn modelId="{BF56B60B-5B72-44F9-8AC5-2296CC991B76}" type="presOf" srcId="{50674CD8-8B7D-4E8F-806A-E9E3D7F9D56C}" destId="{D50E1EA8-0C77-4344-9DD1-DBC509CBD1ED}" srcOrd="0" destOrd="0" presId="urn:microsoft.com/office/officeart/2018/2/layout/IconVerticalSolidList"/>
    <dgm:cxn modelId="{8FA0770D-83DA-489F-85B3-597471132DDD}" type="presOf" srcId="{35504DBE-6139-43A9-91D9-EBCEBC828AD8}" destId="{12B2996D-3379-439E-A0C1-3328282CCA08}" srcOrd="0" destOrd="0" presId="urn:microsoft.com/office/officeart/2018/2/layout/IconVerticalSolidList"/>
    <dgm:cxn modelId="{3AD97565-875F-484D-AF8B-EA5380E0EA5D}" type="presOf" srcId="{F30651D5-8690-4698-B61D-0BA1A3441A50}" destId="{9AE8634E-9A5A-4759-83A1-1E86873D0827}" srcOrd="0" destOrd="0" presId="urn:microsoft.com/office/officeart/2018/2/layout/IconVerticalSolidList"/>
    <dgm:cxn modelId="{F7307556-75B0-4C01-8116-86022F5040F7}" type="presOf" srcId="{FFF99BD4-8332-4D67-AA6D-156FE8EF6E8C}" destId="{DC693484-4B04-4141-ABE0-8BC70F4FF90D}" srcOrd="0" destOrd="0" presId="urn:microsoft.com/office/officeart/2018/2/layout/IconVerticalSolidList"/>
    <dgm:cxn modelId="{8C0AC698-C3D9-46AE-A698-F02498306284}" srcId="{FFF99BD4-8332-4D67-AA6D-156FE8EF6E8C}" destId="{35504DBE-6139-43A9-91D9-EBCEBC828AD8}" srcOrd="1" destOrd="0" parTransId="{4ADA2F2E-0DF7-4A00-917F-1DFC0DB4C579}" sibTransId="{C6E0E87F-2F2D-44EF-B74B-69A94B771F05}"/>
    <dgm:cxn modelId="{5B6A6FAF-F7DD-4F21-A33D-E8CEB1EF0A3A}" type="presOf" srcId="{C86A6095-20C7-47DF-A435-5310BC303418}" destId="{D40D19AE-7937-4013-93DD-B6DB515B3D5C}" srcOrd="0" destOrd="0" presId="urn:microsoft.com/office/officeart/2018/2/layout/IconVerticalSolidList"/>
    <dgm:cxn modelId="{F1010AB2-EF94-45CB-9D96-1E2623128C83}" srcId="{FFF99BD4-8332-4D67-AA6D-156FE8EF6E8C}" destId="{C86A6095-20C7-47DF-A435-5310BC303418}" srcOrd="2" destOrd="0" parTransId="{CFB3BA3D-CF24-429E-A575-A0C1FE0AC451}" sibTransId="{42A82636-8305-45A3-863D-4AA2AD95DBC7}"/>
    <dgm:cxn modelId="{1D0726B7-73A2-449B-82CE-6E4656D7358D}" srcId="{FFF99BD4-8332-4D67-AA6D-156FE8EF6E8C}" destId="{50674CD8-8B7D-4E8F-806A-E9E3D7F9D56C}" srcOrd="0" destOrd="0" parTransId="{2EF91621-F1E4-4B43-B95B-74838122B148}" sibTransId="{4690D15F-0FD8-475B-BCF5-DE1236444D2F}"/>
    <dgm:cxn modelId="{E6842EC2-C7D2-4208-B7DF-98E044D29D48}" srcId="{FFF99BD4-8332-4D67-AA6D-156FE8EF6E8C}" destId="{F30651D5-8690-4698-B61D-0BA1A3441A50}" srcOrd="3" destOrd="0" parTransId="{7E3C460C-33AD-417B-B6D7-B2285DC9FF62}" sibTransId="{A53D69F8-3304-4D9D-99D5-8DBD4A15D259}"/>
    <dgm:cxn modelId="{AD7FAAF3-DBCC-4794-A297-18D9AA6E415B}" type="presParOf" srcId="{DC693484-4B04-4141-ABE0-8BC70F4FF90D}" destId="{DD606E37-A12F-4BB8-A45A-B4D90F8E309C}" srcOrd="0" destOrd="0" presId="urn:microsoft.com/office/officeart/2018/2/layout/IconVerticalSolidList"/>
    <dgm:cxn modelId="{B646A1C4-70D4-4D5D-B48B-4C17AAFEA1EC}" type="presParOf" srcId="{DD606E37-A12F-4BB8-A45A-B4D90F8E309C}" destId="{FC3C26B6-788D-4B64-B3AF-C811DC3D2A64}" srcOrd="0" destOrd="0" presId="urn:microsoft.com/office/officeart/2018/2/layout/IconVerticalSolidList"/>
    <dgm:cxn modelId="{7A000039-B493-408F-888A-65FAE740362E}" type="presParOf" srcId="{DD606E37-A12F-4BB8-A45A-B4D90F8E309C}" destId="{10CB2E42-DF9F-46D9-817E-F2A64C83B8EA}" srcOrd="1" destOrd="0" presId="urn:microsoft.com/office/officeart/2018/2/layout/IconVerticalSolidList"/>
    <dgm:cxn modelId="{972DDBB3-54F9-4B1B-8228-38CFAF102E5F}" type="presParOf" srcId="{DD606E37-A12F-4BB8-A45A-B4D90F8E309C}" destId="{64557A2B-20D9-4326-8E85-14F50B22E6AB}" srcOrd="2" destOrd="0" presId="urn:microsoft.com/office/officeart/2018/2/layout/IconVerticalSolidList"/>
    <dgm:cxn modelId="{C2B3FBD5-2008-4DE8-B673-4BAA6E540230}" type="presParOf" srcId="{DD606E37-A12F-4BB8-A45A-B4D90F8E309C}" destId="{D50E1EA8-0C77-4344-9DD1-DBC509CBD1ED}" srcOrd="3" destOrd="0" presId="urn:microsoft.com/office/officeart/2018/2/layout/IconVerticalSolidList"/>
    <dgm:cxn modelId="{0219C9C0-D431-4529-9CE0-63CC2EF28371}" type="presParOf" srcId="{DC693484-4B04-4141-ABE0-8BC70F4FF90D}" destId="{3866D9CC-7142-4E36-93FB-02B27D9BBBEF}" srcOrd="1" destOrd="0" presId="urn:microsoft.com/office/officeart/2018/2/layout/IconVerticalSolidList"/>
    <dgm:cxn modelId="{046A9571-06A8-43E3-A839-C751AD29BB1C}" type="presParOf" srcId="{DC693484-4B04-4141-ABE0-8BC70F4FF90D}" destId="{1DB3B0CB-B8D4-4315-9C2D-A29518B8BE8C}" srcOrd="2" destOrd="0" presId="urn:microsoft.com/office/officeart/2018/2/layout/IconVerticalSolidList"/>
    <dgm:cxn modelId="{3D3DF51F-11E1-45E5-95A9-93081CE072C5}" type="presParOf" srcId="{1DB3B0CB-B8D4-4315-9C2D-A29518B8BE8C}" destId="{3A27C61A-03E7-4880-AE39-465A8731EC18}" srcOrd="0" destOrd="0" presId="urn:microsoft.com/office/officeart/2018/2/layout/IconVerticalSolidList"/>
    <dgm:cxn modelId="{2375C782-C97D-4E55-9E2A-7FC002529FD0}" type="presParOf" srcId="{1DB3B0CB-B8D4-4315-9C2D-A29518B8BE8C}" destId="{80F07C34-5F53-44A4-9AE6-186A1CD2D74A}" srcOrd="1" destOrd="0" presId="urn:microsoft.com/office/officeart/2018/2/layout/IconVerticalSolidList"/>
    <dgm:cxn modelId="{7ECE8884-301B-4E2E-B7FC-AE312F653227}" type="presParOf" srcId="{1DB3B0CB-B8D4-4315-9C2D-A29518B8BE8C}" destId="{7AC0A2E9-3B86-4766-851E-E19A7BFE3557}" srcOrd="2" destOrd="0" presId="urn:microsoft.com/office/officeart/2018/2/layout/IconVerticalSolidList"/>
    <dgm:cxn modelId="{3A32ADBD-F488-4644-91B7-177B91D931C2}" type="presParOf" srcId="{1DB3B0CB-B8D4-4315-9C2D-A29518B8BE8C}" destId="{12B2996D-3379-439E-A0C1-3328282CCA08}" srcOrd="3" destOrd="0" presId="urn:microsoft.com/office/officeart/2018/2/layout/IconVerticalSolidList"/>
    <dgm:cxn modelId="{63F0B891-4804-4677-BD13-460F247B0CAD}" type="presParOf" srcId="{DC693484-4B04-4141-ABE0-8BC70F4FF90D}" destId="{F09672C8-ECF5-4525-9079-C3F7FE25080C}" srcOrd="3" destOrd="0" presId="urn:microsoft.com/office/officeart/2018/2/layout/IconVerticalSolidList"/>
    <dgm:cxn modelId="{4BE9628B-86A3-4C23-A199-2955E1AEB91B}" type="presParOf" srcId="{DC693484-4B04-4141-ABE0-8BC70F4FF90D}" destId="{C97D6FEB-4568-4A95-8DF0-5063388B1F72}" srcOrd="4" destOrd="0" presId="urn:microsoft.com/office/officeart/2018/2/layout/IconVerticalSolidList"/>
    <dgm:cxn modelId="{3FDC96D8-58BD-42CA-90C6-082494210CDC}" type="presParOf" srcId="{C97D6FEB-4568-4A95-8DF0-5063388B1F72}" destId="{5E233AA4-D2E8-4260-AE1C-8B54BF47C0DE}" srcOrd="0" destOrd="0" presId="urn:microsoft.com/office/officeart/2018/2/layout/IconVerticalSolidList"/>
    <dgm:cxn modelId="{C04F99A4-A32B-4547-8941-76F1BF818ED9}" type="presParOf" srcId="{C97D6FEB-4568-4A95-8DF0-5063388B1F72}" destId="{F7414C0C-CBD0-4D75-94BE-DCEDDC2245FA}" srcOrd="1" destOrd="0" presId="urn:microsoft.com/office/officeart/2018/2/layout/IconVerticalSolidList"/>
    <dgm:cxn modelId="{CA4CFFF0-DD8E-4404-A03A-427B51BE0BA9}" type="presParOf" srcId="{C97D6FEB-4568-4A95-8DF0-5063388B1F72}" destId="{AC6C51CE-A6BB-46EF-B1B8-C4EF99183AEC}" srcOrd="2" destOrd="0" presId="urn:microsoft.com/office/officeart/2018/2/layout/IconVerticalSolidList"/>
    <dgm:cxn modelId="{477E7024-CB79-4483-8137-2240AF451183}" type="presParOf" srcId="{C97D6FEB-4568-4A95-8DF0-5063388B1F72}" destId="{D40D19AE-7937-4013-93DD-B6DB515B3D5C}" srcOrd="3" destOrd="0" presId="urn:microsoft.com/office/officeart/2018/2/layout/IconVerticalSolidList"/>
    <dgm:cxn modelId="{83D64CDA-DDCF-486F-8661-725D95C79FE8}" type="presParOf" srcId="{DC693484-4B04-4141-ABE0-8BC70F4FF90D}" destId="{E08F8325-B1E6-4E4B-8FC8-314DB0875454}" srcOrd="5" destOrd="0" presId="urn:microsoft.com/office/officeart/2018/2/layout/IconVerticalSolidList"/>
    <dgm:cxn modelId="{D2ED0C60-0875-4A66-A7BD-D4A6EC67F8D6}" type="presParOf" srcId="{DC693484-4B04-4141-ABE0-8BC70F4FF90D}" destId="{213A2398-EEBF-4C2B-9C5F-63C67D807143}" srcOrd="6" destOrd="0" presId="urn:microsoft.com/office/officeart/2018/2/layout/IconVerticalSolidList"/>
    <dgm:cxn modelId="{9B646F67-1F36-48DF-8632-18EE066ADBFD}" type="presParOf" srcId="{213A2398-EEBF-4C2B-9C5F-63C67D807143}" destId="{C2BDCE71-7BC8-4318-86BF-0C18CE8BF397}" srcOrd="0" destOrd="0" presId="urn:microsoft.com/office/officeart/2018/2/layout/IconVerticalSolidList"/>
    <dgm:cxn modelId="{AE92167B-A974-474B-9B9E-48CE04E10303}" type="presParOf" srcId="{213A2398-EEBF-4C2B-9C5F-63C67D807143}" destId="{B9CAC43B-3078-4A7C-B23B-123EE5CA500C}" srcOrd="1" destOrd="0" presId="urn:microsoft.com/office/officeart/2018/2/layout/IconVerticalSolidList"/>
    <dgm:cxn modelId="{7D4D04D1-0F78-458D-9FBA-A3C5D4622274}" type="presParOf" srcId="{213A2398-EEBF-4C2B-9C5F-63C67D807143}" destId="{3D06B728-6F31-4837-8D7F-7253A89C4E2F}" srcOrd="2" destOrd="0" presId="urn:microsoft.com/office/officeart/2018/2/layout/IconVerticalSolidList"/>
    <dgm:cxn modelId="{16CE7E55-4C14-4E97-A22D-E37158FFA680}" type="presParOf" srcId="{213A2398-EEBF-4C2B-9C5F-63C67D807143}" destId="{9AE8634E-9A5A-4759-83A1-1E86873D08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E9D06-AD4E-4EFC-B0F5-C6C19ED49F44}">
      <dsp:nvSpPr>
        <dsp:cNvPr id="0" name=""/>
        <dsp:cNvSpPr/>
      </dsp:nvSpPr>
      <dsp:spPr>
        <a:xfrm>
          <a:off x="0" y="9192"/>
          <a:ext cx="10197494" cy="89505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dirty="0"/>
            <a:t>CRRF is funded with money from taxes on adult-use cannabis. Maryland now imposes a 9 percent sales tax on legal adult-use of cannabis and a portion of these revenues are provided to the counties for them to manage a CRRF. </a:t>
          </a:r>
          <a:endParaRPr lang="en-US" sz="1700" kern="1200" dirty="0"/>
        </a:p>
      </dsp:txBody>
      <dsp:txXfrm>
        <a:off x="43693" y="52885"/>
        <a:ext cx="10110108" cy="807664"/>
      </dsp:txXfrm>
    </dsp:sp>
    <dsp:sp modelId="{96765C18-BEC1-49C0-882D-8E3E91946EFB}">
      <dsp:nvSpPr>
        <dsp:cNvPr id="0" name=""/>
        <dsp:cNvSpPr/>
      </dsp:nvSpPr>
      <dsp:spPr>
        <a:xfrm>
          <a:off x="0" y="953202"/>
          <a:ext cx="10197494" cy="89505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This money is given to local areas to support programs that help low-income communities and those most affected by past cannabis laws.</a:t>
          </a:r>
          <a:endParaRPr lang="en-US" sz="1700" kern="1200"/>
        </a:p>
      </dsp:txBody>
      <dsp:txXfrm>
        <a:off x="43693" y="996895"/>
        <a:ext cx="10110108" cy="807664"/>
      </dsp:txXfrm>
    </dsp:sp>
    <dsp:sp modelId="{D0D21DD8-8DA8-4E79-BB8B-3BD59584B5F5}">
      <dsp:nvSpPr>
        <dsp:cNvPr id="0" name=""/>
        <dsp:cNvSpPr/>
      </dsp:nvSpPr>
      <dsp:spPr>
        <a:xfrm>
          <a:off x="0" y="1897212"/>
          <a:ext cx="10197494" cy="89505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This funding MUST be used in the following identified “impacted areas” the 20601, 20602, 20603 zip codes.</a:t>
          </a:r>
          <a:endParaRPr lang="en-US" sz="1700" kern="1200"/>
        </a:p>
      </dsp:txBody>
      <dsp:txXfrm>
        <a:off x="43693" y="1940905"/>
        <a:ext cx="10110108" cy="807664"/>
      </dsp:txXfrm>
    </dsp:sp>
    <dsp:sp modelId="{5D1B6D47-D1CA-46B2-8EAF-9145CFEBC958}">
      <dsp:nvSpPr>
        <dsp:cNvPr id="0" name=""/>
        <dsp:cNvSpPr/>
      </dsp:nvSpPr>
      <dsp:spPr>
        <a:xfrm>
          <a:off x="0" y="3794425"/>
          <a:ext cx="10197494" cy="89505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dirty="0"/>
            <a:t>Potential uses of this funding include allocation to mental health and substance abuse programs, education, youth and family services, public health, community organizations, and housing and homelessness preventions services. </a:t>
          </a:r>
          <a:endParaRPr lang="en-US" sz="1700" kern="1200" dirty="0"/>
        </a:p>
      </dsp:txBody>
      <dsp:txXfrm>
        <a:off x="43693" y="3838118"/>
        <a:ext cx="10110108" cy="807664"/>
      </dsp:txXfrm>
    </dsp:sp>
    <dsp:sp modelId="{17AA0714-F09C-4C57-BB75-042125FECF0A}">
      <dsp:nvSpPr>
        <dsp:cNvPr id="0" name=""/>
        <dsp:cNvSpPr/>
      </dsp:nvSpPr>
      <dsp:spPr>
        <a:xfrm>
          <a:off x="0" y="2825112"/>
          <a:ext cx="10197494" cy="89505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dirty="0"/>
            <a:t>This funding can NOT be used for law enforcement or to supplement funding that already exists in Charles County's budget.</a:t>
          </a:r>
          <a:endParaRPr lang="en-US" sz="1700" kern="1200" dirty="0"/>
        </a:p>
      </dsp:txBody>
      <dsp:txXfrm>
        <a:off x="43693" y="2868805"/>
        <a:ext cx="10110108" cy="8076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2800D-073B-42C5-8A39-09645ED4319C}">
      <dsp:nvSpPr>
        <dsp:cNvPr id="0" name=""/>
        <dsp:cNvSpPr/>
      </dsp:nvSpPr>
      <dsp:spPr>
        <a:xfrm>
          <a:off x="411752" y="1478"/>
          <a:ext cx="2045262" cy="122715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Afterschool programs for Title I schools </a:t>
          </a:r>
          <a:endParaRPr lang="en-US" sz="1600" kern="1200"/>
        </a:p>
      </dsp:txBody>
      <dsp:txXfrm>
        <a:off x="411752" y="1478"/>
        <a:ext cx="2045262" cy="1227157"/>
      </dsp:txXfrm>
    </dsp:sp>
    <dsp:sp modelId="{F8096217-7768-45C8-A93F-3F12F20D3913}">
      <dsp:nvSpPr>
        <dsp:cNvPr id="0" name=""/>
        <dsp:cNvSpPr/>
      </dsp:nvSpPr>
      <dsp:spPr>
        <a:xfrm>
          <a:off x="2661541" y="1478"/>
          <a:ext cx="2045262" cy="1227157"/>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dirty="0"/>
            <a:t>Hot meals and shelf stable items for seniors </a:t>
          </a:r>
          <a:endParaRPr lang="en-US" sz="1600" kern="1200" dirty="0"/>
        </a:p>
      </dsp:txBody>
      <dsp:txXfrm>
        <a:off x="2661541" y="1478"/>
        <a:ext cx="2045262" cy="1227157"/>
      </dsp:txXfrm>
    </dsp:sp>
    <dsp:sp modelId="{CF460124-D3E7-4684-A5BD-B84033816311}">
      <dsp:nvSpPr>
        <dsp:cNvPr id="0" name=""/>
        <dsp:cNvSpPr/>
      </dsp:nvSpPr>
      <dsp:spPr>
        <a:xfrm>
          <a:off x="4911329" y="1478"/>
          <a:ext cx="2045262" cy="122715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Hypothermia Kits for Unhoused individuals </a:t>
          </a:r>
          <a:endParaRPr lang="en-US" sz="1600" kern="1200"/>
        </a:p>
      </dsp:txBody>
      <dsp:txXfrm>
        <a:off x="4911329" y="1478"/>
        <a:ext cx="2045262" cy="1227157"/>
      </dsp:txXfrm>
    </dsp:sp>
    <dsp:sp modelId="{7A08DDEF-8A47-4D28-8E41-F278146A3E18}">
      <dsp:nvSpPr>
        <dsp:cNvPr id="0" name=""/>
        <dsp:cNvSpPr/>
      </dsp:nvSpPr>
      <dsp:spPr>
        <a:xfrm>
          <a:off x="7161117" y="1478"/>
          <a:ext cx="2045262" cy="1227157"/>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Operations support for an emergency shelter </a:t>
          </a:r>
          <a:endParaRPr lang="en-US" sz="1600" kern="1200"/>
        </a:p>
      </dsp:txBody>
      <dsp:txXfrm>
        <a:off x="7161117" y="1478"/>
        <a:ext cx="2045262" cy="1227157"/>
      </dsp:txXfrm>
    </dsp:sp>
    <dsp:sp modelId="{0380756A-9D00-40CE-9C24-3A37733B7F3E}">
      <dsp:nvSpPr>
        <dsp:cNvPr id="0" name=""/>
        <dsp:cNvSpPr/>
      </dsp:nvSpPr>
      <dsp:spPr>
        <a:xfrm>
          <a:off x="411752" y="1433162"/>
          <a:ext cx="2045262" cy="122715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Grocery Store Gift Cards for vulnerable individuals </a:t>
          </a:r>
          <a:endParaRPr lang="en-US" sz="1600" kern="1200"/>
        </a:p>
      </dsp:txBody>
      <dsp:txXfrm>
        <a:off x="411752" y="1433162"/>
        <a:ext cx="2045262" cy="1227157"/>
      </dsp:txXfrm>
    </dsp:sp>
    <dsp:sp modelId="{FDF9944C-9658-4320-B255-81686E35EFEA}">
      <dsp:nvSpPr>
        <dsp:cNvPr id="0" name=""/>
        <dsp:cNvSpPr/>
      </dsp:nvSpPr>
      <dsp:spPr>
        <a:xfrm>
          <a:off x="2661541" y="1433162"/>
          <a:ext cx="2045262" cy="122715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Operations support for a recovery treatment group center</a:t>
          </a:r>
          <a:endParaRPr lang="en-US" sz="1600" kern="1200"/>
        </a:p>
      </dsp:txBody>
      <dsp:txXfrm>
        <a:off x="2661541" y="1433162"/>
        <a:ext cx="2045262" cy="1227157"/>
      </dsp:txXfrm>
    </dsp:sp>
    <dsp:sp modelId="{977BC7D8-9486-49B9-A9C8-EE8EB20A0A04}">
      <dsp:nvSpPr>
        <dsp:cNvPr id="0" name=""/>
        <dsp:cNvSpPr/>
      </dsp:nvSpPr>
      <dsp:spPr>
        <a:xfrm>
          <a:off x="4911329" y="1433162"/>
          <a:ext cx="2045262" cy="1227157"/>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Youth and family service programs to enhance social and life skills</a:t>
          </a:r>
          <a:endParaRPr lang="en-US" sz="1600" kern="1200"/>
        </a:p>
      </dsp:txBody>
      <dsp:txXfrm>
        <a:off x="4911329" y="1433162"/>
        <a:ext cx="2045262" cy="1227157"/>
      </dsp:txXfrm>
    </dsp:sp>
    <dsp:sp modelId="{76015A7E-B25C-4DDC-B320-5E043896D275}">
      <dsp:nvSpPr>
        <dsp:cNvPr id="0" name=""/>
        <dsp:cNvSpPr/>
      </dsp:nvSpPr>
      <dsp:spPr>
        <a:xfrm>
          <a:off x="7161117" y="1433162"/>
          <a:ext cx="2045262" cy="122715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School supplies and holiday gifts for families facing financial hardships </a:t>
          </a:r>
          <a:endParaRPr lang="en-US" sz="1600" kern="1200"/>
        </a:p>
      </dsp:txBody>
      <dsp:txXfrm>
        <a:off x="7161117" y="1433162"/>
        <a:ext cx="2045262" cy="1227157"/>
      </dsp:txXfrm>
    </dsp:sp>
    <dsp:sp modelId="{500771AA-91AB-44FC-961A-73CDEBF10DE0}">
      <dsp:nvSpPr>
        <dsp:cNvPr id="0" name=""/>
        <dsp:cNvSpPr/>
      </dsp:nvSpPr>
      <dsp:spPr>
        <a:xfrm>
          <a:off x="1536647" y="2864845"/>
          <a:ext cx="2045262" cy="1227157"/>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t>Support and resources for domestic violence victims and other survivors of trauma </a:t>
          </a:r>
          <a:endParaRPr lang="en-US" sz="1600" kern="1200"/>
        </a:p>
      </dsp:txBody>
      <dsp:txXfrm>
        <a:off x="1536647" y="2864845"/>
        <a:ext cx="2045262" cy="1227157"/>
      </dsp:txXfrm>
    </dsp:sp>
    <dsp:sp modelId="{7516F65F-445A-4BA7-9EA6-2802DADD0C83}">
      <dsp:nvSpPr>
        <dsp:cNvPr id="0" name=""/>
        <dsp:cNvSpPr/>
      </dsp:nvSpPr>
      <dsp:spPr>
        <a:xfrm>
          <a:off x="3786435" y="2864845"/>
          <a:ext cx="2045262" cy="122715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dirty="0"/>
            <a:t>Assisting vulnerable residents with gaining competitive employment and financial stability </a:t>
          </a:r>
          <a:endParaRPr lang="en-US" sz="1600" kern="1200" dirty="0"/>
        </a:p>
      </dsp:txBody>
      <dsp:txXfrm>
        <a:off x="3786435" y="2864845"/>
        <a:ext cx="2045262" cy="1227157"/>
      </dsp:txXfrm>
    </dsp:sp>
    <dsp:sp modelId="{888DDDE3-0F71-41A2-B7CB-ED1BDC8C5378}">
      <dsp:nvSpPr>
        <dsp:cNvPr id="0" name=""/>
        <dsp:cNvSpPr/>
      </dsp:nvSpPr>
      <dsp:spPr>
        <a:xfrm>
          <a:off x="6036223" y="2864845"/>
          <a:ext cx="2045262" cy="122715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dirty="0"/>
            <a:t>Hot meals and shelf stable </a:t>
          </a:r>
          <a:r>
            <a:rPr lang="en-US" sz="1600" kern="1200" dirty="0"/>
            <a:t>for Youth and Families </a:t>
          </a:r>
        </a:p>
      </dsp:txBody>
      <dsp:txXfrm>
        <a:off x="6036223" y="2864845"/>
        <a:ext cx="2045262" cy="12271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C26B6-788D-4B64-B3AF-C811DC3D2A64}">
      <dsp:nvSpPr>
        <dsp:cNvPr id="0" name=""/>
        <dsp:cNvSpPr/>
      </dsp:nvSpPr>
      <dsp:spPr>
        <a:xfrm>
          <a:off x="0" y="499"/>
          <a:ext cx="9618133" cy="1169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CB2E42-DF9F-46D9-817E-F2A64C83B8EA}">
      <dsp:nvSpPr>
        <dsp:cNvPr id="0" name=""/>
        <dsp:cNvSpPr/>
      </dsp:nvSpPr>
      <dsp:spPr>
        <a:xfrm>
          <a:off x="353707" y="263587"/>
          <a:ext cx="643104" cy="64310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50E1EA8-0C77-4344-9DD1-DBC509CBD1ED}">
      <dsp:nvSpPr>
        <dsp:cNvPr id="0" name=""/>
        <dsp:cNvSpPr/>
      </dsp:nvSpPr>
      <dsp:spPr>
        <a:xfrm>
          <a:off x="1350519" y="499"/>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889000">
            <a:lnSpc>
              <a:spcPct val="100000"/>
            </a:lnSpc>
            <a:spcBef>
              <a:spcPct val="0"/>
            </a:spcBef>
            <a:spcAft>
              <a:spcPct val="35000"/>
            </a:spcAft>
            <a:buNone/>
          </a:pPr>
          <a:r>
            <a:rPr lang="en-US" sz="2000" kern="1200" dirty="0"/>
            <a:t>Funding for The Charles County Charitable Trust to award grants to local non-profits through a grant program. </a:t>
          </a:r>
        </a:p>
      </dsp:txBody>
      <dsp:txXfrm>
        <a:off x="1350519" y="499"/>
        <a:ext cx="8267613" cy="1169280"/>
      </dsp:txXfrm>
    </dsp:sp>
    <dsp:sp modelId="{3A27C61A-03E7-4880-AE39-465A8731EC18}">
      <dsp:nvSpPr>
        <dsp:cNvPr id="0" name=""/>
        <dsp:cNvSpPr/>
      </dsp:nvSpPr>
      <dsp:spPr>
        <a:xfrm>
          <a:off x="0" y="1462100"/>
          <a:ext cx="9618133" cy="1169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07C34-5F53-44A4-9AE6-186A1CD2D74A}">
      <dsp:nvSpPr>
        <dsp:cNvPr id="0" name=""/>
        <dsp:cNvSpPr/>
      </dsp:nvSpPr>
      <dsp:spPr>
        <a:xfrm>
          <a:off x="353707" y="1725188"/>
          <a:ext cx="643104" cy="64310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2B2996D-3379-439E-A0C1-3328282CCA08}">
      <dsp:nvSpPr>
        <dsp:cNvPr id="0" name=""/>
        <dsp:cNvSpPr/>
      </dsp:nvSpPr>
      <dsp:spPr>
        <a:xfrm>
          <a:off x="1350519" y="1462100"/>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889000">
            <a:lnSpc>
              <a:spcPct val="100000"/>
            </a:lnSpc>
            <a:spcBef>
              <a:spcPct val="0"/>
            </a:spcBef>
            <a:spcAft>
              <a:spcPct val="35000"/>
            </a:spcAft>
            <a:buNone/>
          </a:pPr>
          <a:r>
            <a:rPr lang="en-US" sz="2000" kern="1200" dirty="0"/>
            <a:t>Funding for the Department of Community Services for senior meals in the Waldorf region of Charles County and expands the Summer Youth Employment Program.</a:t>
          </a:r>
        </a:p>
      </dsp:txBody>
      <dsp:txXfrm>
        <a:off x="1350519" y="1462100"/>
        <a:ext cx="8267613" cy="1169280"/>
      </dsp:txXfrm>
    </dsp:sp>
    <dsp:sp modelId="{5E233AA4-D2E8-4260-AE1C-8B54BF47C0DE}">
      <dsp:nvSpPr>
        <dsp:cNvPr id="0" name=""/>
        <dsp:cNvSpPr/>
      </dsp:nvSpPr>
      <dsp:spPr>
        <a:xfrm>
          <a:off x="0" y="2923701"/>
          <a:ext cx="9618133" cy="116928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414C0C-CBD0-4D75-94BE-DCEDDC2245FA}">
      <dsp:nvSpPr>
        <dsp:cNvPr id="0" name=""/>
        <dsp:cNvSpPr/>
      </dsp:nvSpPr>
      <dsp:spPr>
        <a:xfrm>
          <a:off x="353707" y="3186789"/>
          <a:ext cx="643104" cy="64310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40D19AE-7937-4013-93DD-B6DB515B3D5C}">
      <dsp:nvSpPr>
        <dsp:cNvPr id="0" name=""/>
        <dsp:cNvSpPr/>
      </dsp:nvSpPr>
      <dsp:spPr>
        <a:xfrm>
          <a:off x="1350519" y="2923701"/>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889000">
            <a:lnSpc>
              <a:spcPct val="100000"/>
            </a:lnSpc>
            <a:spcBef>
              <a:spcPct val="0"/>
            </a:spcBef>
            <a:spcAft>
              <a:spcPct val="35000"/>
            </a:spcAft>
            <a:buNone/>
          </a:pPr>
          <a:r>
            <a:rPr lang="en-US" sz="2000" kern="1200" dirty="0"/>
            <a:t>Funding for the Department of Emergency Services to support lift assist services in the Waldorf region.</a:t>
          </a:r>
        </a:p>
      </dsp:txBody>
      <dsp:txXfrm>
        <a:off x="1350519" y="2923701"/>
        <a:ext cx="8267613" cy="1169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C26B6-788D-4B64-B3AF-C811DC3D2A64}">
      <dsp:nvSpPr>
        <dsp:cNvPr id="0" name=""/>
        <dsp:cNvSpPr/>
      </dsp:nvSpPr>
      <dsp:spPr>
        <a:xfrm>
          <a:off x="0" y="1698"/>
          <a:ext cx="9618133" cy="86107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CB2E42-DF9F-46D9-817E-F2A64C83B8EA}">
      <dsp:nvSpPr>
        <dsp:cNvPr id="0" name=""/>
        <dsp:cNvSpPr/>
      </dsp:nvSpPr>
      <dsp:spPr>
        <a:xfrm>
          <a:off x="260473" y="195439"/>
          <a:ext cx="473588" cy="47358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50E1EA8-0C77-4344-9DD1-DBC509CBD1ED}">
      <dsp:nvSpPr>
        <dsp:cNvPr id="0" name=""/>
        <dsp:cNvSpPr/>
      </dsp:nvSpPr>
      <dsp:spPr>
        <a:xfrm>
          <a:off x="994536" y="1698"/>
          <a:ext cx="8623596"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90000"/>
            </a:lnSpc>
            <a:spcBef>
              <a:spcPct val="0"/>
            </a:spcBef>
            <a:spcAft>
              <a:spcPct val="35000"/>
            </a:spcAft>
            <a:buNone/>
          </a:pPr>
          <a:r>
            <a:rPr lang="en-US" sz="2200" kern="1200"/>
            <a:t>Funding for the Department of Recreation, Parks and Tourism for RecAssist Plus Program </a:t>
          </a:r>
        </a:p>
      </dsp:txBody>
      <dsp:txXfrm>
        <a:off x="994536" y="1698"/>
        <a:ext cx="8623596" cy="861070"/>
      </dsp:txXfrm>
    </dsp:sp>
    <dsp:sp modelId="{3A27C61A-03E7-4880-AE39-465A8731EC18}">
      <dsp:nvSpPr>
        <dsp:cNvPr id="0" name=""/>
        <dsp:cNvSpPr/>
      </dsp:nvSpPr>
      <dsp:spPr>
        <a:xfrm>
          <a:off x="0" y="1078036"/>
          <a:ext cx="9618133" cy="86107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07C34-5F53-44A4-9AE6-186A1CD2D74A}">
      <dsp:nvSpPr>
        <dsp:cNvPr id="0" name=""/>
        <dsp:cNvSpPr/>
      </dsp:nvSpPr>
      <dsp:spPr>
        <a:xfrm>
          <a:off x="260473" y="1271777"/>
          <a:ext cx="473588" cy="47358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2B2996D-3379-439E-A0C1-3328282CCA08}">
      <dsp:nvSpPr>
        <dsp:cNvPr id="0" name=""/>
        <dsp:cNvSpPr/>
      </dsp:nvSpPr>
      <dsp:spPr>
        <a:xfrm>
          <a:off x="994536" y="1078036"/>
          <a:ext cx="8623596"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90000"/>
            </a:lnSpc>
            <a:spcBef>
              <a:spcPct val="0"/>
            </a:spcBef>
            <a:spcAft>
              <a:spcPct val="35000"/>
            </a:spcAft>
            <a:buNone/>
          </a:pPr>
          <a:r>
            <a:rPr lang="en-US" sz="2200" kern="1200" dirty="0"/>
            <a:t>Funding for the Equity and Access for Mental Health and Wellness, Transportation Services, Capacity Building Workshops </a:t>
          </a:r>
        </a:p>
      </dsp:txBody>
      <dsp:txXfrm>
        <a:off x="994536" y="1078036"/>
        <a:ext cx="8623596" cy="861070"/>
      </dsp:txXfrm>
    </dsp:sp>
    <dsp:sp modelId="{5E233AA4-D2E8-4260-AE1C-8B54BF47C0DE}">
      <dsp:nvSpPr>
        <dsp:cNvPr id="0" name=""/>
        <dsp:cNvSpPr/>
      </dsp:nvSpPr>
      <dsp:spPr>
        <a:xfrm>
          <a:off x="0" y="2154374"/>
          <a:ext cx="9618133" cy="86107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414C0C-CBD0-4D75-94BE-DCEDDC2245FA}">
      <dsp:nvSpPr>
        <dsp:cNvPr id="0" name=""/>
        <dsp:cNvSpPr/>
      </dsp:nvSpPr>
      <dsp:spPr>
        <a:xfrm>
          <a:off x="260473" y="2348115"/>
          <a:ext cx="473588" cy="4735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40D19AE-7937-4013-93DD-B6DB515B3D5C}">
      <dsp:nvSpPr>
        <dsp:cNvPr id="0" name=""/>
        <dsp:cNvSpPr/>
      </dsp:nvSpPr>
      <dsp:spPr>
        <a:xfrm>
          <a:off x="994536" y="2154374"/>
          <a:ext cx="8623596"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90000"/>
            </a:lnSpc>
            <a:spcBef>
              <a:spcPct val="0"/>
            </a:spcBef>
            <a:spcAft>
              <a:spcPct val="35000"/>
            </a:spcAft>
            <a:buNone/>
          </a:pPr>
          <a:r>
            <a:rPr lang="en-US" sz="2200" kern="1200"/>
            <a:t>Funding for the Resilience Authority to build climate resistance </a:t>
          </a:r>
        </a:p>
      </dsp:txBody>
      <dsp:txXfrm>
        <a:off x="994536" y="2154374"/>
        <a:ext cx="8623596" cy="861070"/>
      </dsp:txXfrm>
    </dsp:sp>
    <dsp:sp modelId="{C2BDCE71-7BC8-4318-86BF-0C18CE8BF397}">
      <dsp:nvSpPr>
        <dsp:cNvPr id="0" name=""/>
        <dsp:cNvSpPr/>
      </dsp:nvSpPr>
      <dsp:spPr>
        <a:xfrm>
          <a:off x="0" y="3230712"/>
          <a:ext cx="9618133" cy="86107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CAC43B-3078-4A7C-B23B-123EE5CA500C}">
      <dsp:nvSpPr>
        <dsp:cNvPr id="0" name=""/>
        <dsp:cNvSpPr/>
      </dsp:nvSpPr>
      <dsp:spPr>
        <a:xfrm>
          <a:off x="260473" y="3424453"/>
          <a:ext cx="473588" cy="4735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AE8634E-9A5A-4759-83A1-1E86873D0827}">
      <dsp:nvSpPr>
        <dsp:cNvPr id="0" name=""/>
        <dsp:cNvSpPr/>
      </dsp:nvSpPr>
      <dsp:spPr>
        <a:xfrm>
          <a:off x="994536" y="3230712"/>
          <a:ext cx="8623596"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90000"/>
            </a:lnSpc>
            <a:spcBef>
              <a:spcPct val="0"/>
            </a:spcBef>
            <a:spcAft>
              <a:spcPct val="35000"/>
            </a:spcAft>
            <a:buNone/>
          </a:pPr>
          <a:r>
            <a:rPr lang="en-US" sz="2200" kern="1200"/>
            <a:t>Funding for administrative costs for the programs listed above</a:t>
          </a:r>
        </a:p>
      </dsp:txBody>
      <dsp:txXfrm>
        <a:off x="994536" y="3230712"/>
        <a:ext cx="8623596" cy="8610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943608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452409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47125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3615336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39723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3357795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3859689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4233770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21705" y="927238"/>
            <a:ext cx="6024894" cy="1143000"/>
          </a:xfrm>
        </p:spPr>
        <p:txBody>
          <a:bodyPr anchor="b"/>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C62C8996-C286-B245-2F06-E6E33F9907E0}"/>
              </a:ext>
            </a:extLst>
          </p:cNvPr>
          <p:cNvSpPr>
            <a:spLocks noGrp="1"/>
          </p:cNvSpPr>
          <p:nvPr>
            <p:ph type="pic" sz="quarter" idx="13"/>
          </p:nvPr>
        </p:nvSpPr>
        <p:spPr>
          <a:xfrm>
            <a:off x="358140" y="333756"/>
            <a:ext cx="4435746" cy="6190488"/>
          </a:xfrm>
          <a:custGeom>
            <a:avLst/>
            <a:gdLst>
              <a:gd name="connsiteX0" fmla="*/ 186643 w 4435746"/>
              <a:gd name="connsiteY0" fmla="*/ 0 h 6190488"/>
              <a:gd name="connsiteX1" fmla="*/ 4435746 w 4435746"/>
              <a:gd name="connsiteY1" fmla="*/ 0 h 6190488"/>
              <a:gd name="connsiteX2" fmla="*/ 4435746 w 4435746"/>
              <a:gd name="connsiteY2" fmla="*/ 6190488 h 6190488"/>
              <a:gd name="connsiteX3" fmla="*/ 186643 w 4435746"/>
              <a:gd name="connsiteY3" fmla="*/ 6190488 h 6190488"/>
              <a:gd name="connsiteX4" fmla="*/ 0 w 4435746"/>
              <a:gd name="connsiteY4" fmla="*/ 6003845 h 6190488"/>
              <a:gd name="connsiteX5" fmla="*/ 0 w 4435746"/>
              <a:gd name="connsiteY5" fmla="*/ 186643 h 6190488"/>
              <a:gd name="connsiteX6" fmla="*/ 186643 w 4435746"/>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5746" h="6190488">
                <a:moveTo>
                  <a:pt x="186643" y="0"/>
                </a:moveTo>
                <a:lnTo>
                  <a:pt x="4435746" y="0"/>
                </a:lnTo>
                <a:lnTo>
                  <a:pt x="4435746"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21704" y="2204566"/>
            <a:ext cx="6004263" cy="37660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321704" y="6529914"/>
            <a:ext cx="3554817" cy="328085"/>
          </a:xfrm>
          <a:prstGeom prst="rect">
            <a:avLst/>
          </a:prstGeom>
        </p:spPr>
        <p:txBody>
          <a:bodyPr/>
          <a:lstStyle/>
          <a:p>
            <a:fld id="{78F868A0-EF2B-4F3B-A196-0BED12045750}" type="datetime1">
              <a:rPr lang="en-US" smtClean="0"/>
              <a:t>7/9/2026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8660019" y="6529916"/>
            <a:ext cx="2805405"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99886564-48A7-D356-B519-1753B487C993}"/>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66337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290702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D7E556-FC6B-4E50-B340-068E1ECA55C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2259638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D7E556-FC6B-4E50-B340-068E1ECA55C1}"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2045531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D7E556-FC6B-4E50-B340-068E1ECA55C1}"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317855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D7E556-FC6B-4E50-B340-068E1ECA55C1}"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928108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D7E556-FC6B-4E50-B340-068E1ECA55C1}"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240362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D7E556-FC6B-4E50-B340-068E1ECA55C1}"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4118400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D7E556-FC6B-4E50-B340-068E1ECA55C1}"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76B26-0E98-4E44-8E3F-6D306B59ABC4}" type="slidenum">
              <a:rPr lang="en-US" smtClean="0"/>
              <a:t>‹#›</a:t>
            </a:fld>
            <a:endParaRPr lang="en-US"/>
          </a:p>
        </p:txBody>
      </p:sp>
    </p:spTree>
    <p:extLst>
      <p:ext uri="{BB962C8B-B14F-4D97-AF65-F5344CB8AC3E}">
        <p14:creationId xmlns:p14="http://schemas.microsoft.com/office/powerpoint/2010/main" val="3623415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D7E556-FC6B-4E50-B340-068E1ECA55C1}" type="datetimeFigureOut">
              <a:rPr lang="en-US" smtClean="0"/>
              <a:t>7/9/2026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C776B26-0E98-4E44-8E3F-6D306B59ABC4}" type="slidenum">
              <a:rPr lang="en-US" smtClean="0"/>
              <a:t>‹#›</a:t>
            </a:fld>
            <a:endParaRPr lang="en-US"/>
          </a:p>
        </p:txBody>
      </p:sp>
    </p:spTree>
    <p:extLst>
      <p:ext uri="{BB962C8B-B14F-4D97-AF65-F5344CB8AC3E}">
        <p14:creationId xmlns:p14="http://schemas.microsoft.com/office/powerpoint/2010/main" val="3375215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hyperlink" Target="https://www.charlescountymd.gov/home/showpublisheddocument/29926/639131546775370000"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www.charlescountymd.gov/home/showpublisheddocument/29926/639131546775370000"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CommunityEquity@CharlesCountyMD.gov" TargetMode="External"/><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0" name="Straight Connector 49">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2"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Isosceles Triangle 53">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8" name="Isosceles Triangle 57">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Isosceles Triangle 58">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61" name="Rectangle 6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63" name="Rectangle 6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6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3" name="Isosceles Triangle 7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7" name="Isosceles Triangle 7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9" name="Freeform: Shape 7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ectangle 1">
            <a:extLst>
              <a:ext uri="{FF2B5EF4-FFF2-40B4-BE49-F238E27FC236}">
                <a16:creationId xmlns:a16="http://schemas.microsoft.com/office/drawing/2014/main" id="{F26B26E7-A91D-268F-49AA-374CF96FB4B0}"/>
              </a:ext>
            </a:extLst>
          </p:cNvPr>
          <p:cNvSpPr/>
          <p:nvPr/>
        </p:nvSpPr>
        <p:spPr>
          <a:xfrm>
            <a:off x="7181723" y="609600"/>
            <a:ext cx="4512989" cy="2227730"/>
          </a:xfrm>
          <a:prstGeom prst="rect">
            <a:avLst/>
          </a:prstGeom>
        </p:spPr>
        <p:txBody>
          <a:bodyPr vert="horz" lIns="91440" tIns="45720" rIns="91440" bIns="45720" rtlCol="0" anchor="ctr">
            <a:normAutofit/>
          </a:bodyPr>
          <a:lstStyle/>
          <a:p>
            <a:pPr algn="ctr">
              <a:spcBef>
                <a:spcPct val="0"/>
              </a:spcBef>
              <a:spcAft>
                <a:spcPts val="600"/>
              </a:spcAft>
            </a:pPr>
            <a:r>
              <a:rPr lang="en-US" sz="3600" dirty="0">
                <a:ln w="0"/>
                <a:solidFill>
                  <a:srgbClr val="FFFFFF"/>
                </a:solidFill>
                <a:effectLst>
                  <a:outerShdw blurRad="38100" dist="19050" dir="2700000" algn="tl" rotWithShape="0">
                    <a:schemeClr val="dk1">
                      <a:alpha val="40000"/>
                    </a:schemeClr>
                  </a:outerShdw>
                </a:effectLst>
                <a:latin typeface="+mj-lt"/>
                <a:ea typeface="+mj-ea"/>
                <a:cs typeface="+mj-cs"/>
              </a:rPr>
              <a:t>CRRF Workgroup Info Session</a:t>
            </a:r>
            <a:endParaRPr lang="en-US" sz="3600" b="0" cap="none" spc="0" dirty="0">
              <a:ln w="0"/>
              <a:solidFill>
                <a:srgbClr val="FFFFFF"/>
              </a:solidFill>
              <a:effectLst>
                <a:outerShdw blurRad="38100" dist="19050" dir="2700000" algn="tl" rotWithShape="0">
                  <a:schemeClr val="dk1">
                    <a:alpha val="40000"/>
                  </a:schemeClr>
                </a:outerShdw>
              </a:effectLst>
              <a:latin typeface="+mj-lt"/>
              <a:ea typeface="+mj-ea"/>
              <a:cs typeface="+mj-cs"/>
            </a:endParaRPr>
          </a:p>
        </p:txBody>
      </p:sp>
      <p:pic>
        <p:nvPicPr>
          <p:cNvPr id="12" name="Content Placeholder 11" descr="Icon&#10;&#10;AI-generated content may be incorrect.">
            <a:extLst>
              <a:ext uri="{FF2B5EF4-FFF2-40B4-BE49-F238E27FC236}">
                <a16:creationId xmlns:a16="http://schemas.microsoft.com/office/drawing/2014/main" id="{8AB3CF0E-1BAF-5A2F-6EE8-860639B2AA67}"/>
              </a:ext>
            </a:extLst>
          </p:cNvPr>
          <p:cNvPicPr>
            <a:picLocks noChangeAspect="1"/>
          </p:cNvPicPr>
          <p:nvPr/>
        </p:nvPicPr>
        <p:blipFill>
          <a:blip r:embed="rId2"/>
          <a:stretch>
            <a:fillRect/>
          </a:stretch>
        </p:blipFill>
        <p:spPr>
          <a:xfrm>
            <a:off x="1031764" y="1168399"/>
            <a:ext cx="3307748" cy="4610101"/>
          </a:xfrm>
          <a:prstGeom prst="rect">
            <a:avLst/>
          </a:prstGeom>
        </p:spPr>
      </p:pic>
      <p:sp>
        <p:nvSpPr>
          <p:cNvPr id="46" name="Content Placeholder 45">
            <a:extLst>
              <a:ext uri="{FF2B5EF4-FFF2-40B4-BE49-F238E27FC236}">
                <a16:creationId xmlns:a16="http://schemas.microsoft.com/office/drawing/2014/main" id="{691348F4-C6ED-6724-02BB-CAD79D2C52C4}"/>
              </a:ext>
            </a:extLst>
          </p:cNvPr>
          <p:cNvSpPr>
            <a:spLocks noGrp="1"/>
          </p:cNvSpPr>
          <p:nvPr>
            <p:ph sz="half" idx="1"/>
          </p:nvPr>
        </p:nvSpPr>
        <p:spPr>
          <a:xfrm>
            <a:off x="7232382" y="3014114"/>
            <a:ext cx="4839327" cy="3317938"/>
          </a:xfrm>
        </p:spPr>
        <p:txBody>
          <a:bodyPr vert="horz" lIns="91440" tIns="45720" rIns="91440" bIns="45720" rtlCol="0" anchor="t">
            <a:normAutofit fontScale="92500" lnSpcReduction="20000"/>
          </a:bodyPr>
          <a:lstStyle/>
          <a:p>
            <a:pPr marL="0" indent="0" algn="ctr">
              <a:spcBef>
                <a:spcPts val="0"/>
              </a:spcBef>
              <a:buNone/>
            </a:pPr>
            <a:r>
              <a:rPr lang="en-US" sz="2400" b="1" dirty="0">
                <a:solidFill>
                  <a:srgbClr val="FFFFFF"/>
                </a:solidFill>
              </a:rPr>
              <a:t>Thursday, July 9, 2026</a:t>
            </a:r>
          </a:p>
          <a:p>
            <a:pPr marL="0" indent="0" algn="ctr">
              <a:spcBef>
                <a:spcPts val="0"/>
              </a:spcBef>
              <a:buNone/>
            </a:pPr>
            <a:r>
              <a:rPr lang="en-US" sz="2400" b="1" dirty="0">
                <a:solidFill>
                  <a:srgbClr val="FFFFFF"/>
                </a:solidFill>
              </a:rPr>
              <a:t>6:00 – 8:30 p.m. </a:t>
            </a:r>
          </a:p>
          <a:p>
            <a:pPr marL="0" indent="0" algn="ctr">
              <a:spcBef>
                <a:spcPts val="0"/>
              </a:spcBef>
              <a:buNone/>
            </a:pPr>
            <a:r>
              <a:rPr lang="en-US" sz="2400" b="1" dirty="0">
                <a:solidFill>
                  <a:srgbClr val="FFFFFF"/>
                </a:solidFill>
              </a:rPr>
              <a:t>Elite Gymnastics &amp; Recreation Center </a:t>
            </a:r>
          </a:p>
          <a:p>
            <a:pPr marL="0" indent="0">
              <a:buNone/>
            </a:pPr>
            <a:endParaRPr lang="en-US" dirty="0">
              <a:solidFill>
                <a:srgbClr val="FFFFFF"/>
              </a:solidFill>
            </a:endParaRPr>
          </a:p>
          <a:p>
            <a:pPr marL="0" indent="0">
              <a:buNone/>
            </a:pPr>
            <a:r>
              <a:rPr lang="en-US" dirty="0">
                <a:solidFill>
                  <a:srgbClr val="FFFFFF"/>
                </a:solidFill>
              </a:rPr>
              <a:t>Facilitated by: </a:t>
            </a:r>
          </a:p>
          <a:p>
            <a:pPr marL="0" indent="0">
              <a:buNone/>
            </a:pPr>
            <a:r>
              <a:rPr lang="en-US" dirty="0">
                <a:solidFill>
                  <a:srgbClr val="FFFFFF"/>
                </a:solidFill>
              </a:rPr>
              <a:t>Renesha Miles, Chief Equity &amp; Access Officer </a:t>
            </a:r>
          </a:p>
          <a:p>
            <a:pPr marL="0" indent="0">
              <a:buNone/>
            </a:pPr>
            <a:r>
              <a:rPr lang="en-US" dirty="0">
                <a:solidFill>
                  <a:srgbClr val="FFFFFF"/>
                </a:solidFill>
              </a:rPr>
              <a:t>Elaine Pollard, Equity &amp; Access Coordinator</a:t>
            </a:r>
          </a:p>
          <a:p>
            <a:pPr marL="0" indent="0">
              <a:buNone/>
            </a:pPr>
            <a:r>
              <a:rPr lang="en-US" dirty="0">
                <a:solidFill>
                  <a:srgbClr val="FFFFFF"/>
                </a:solidFill>
              </a:rPr>
              <a:t>Charles County Office of Equity &amp; Access </a:t>
            </a:r>
          </a:p>
          <a:p>
            <a:pPr marL="0" indent="0">
              <a:buNone/>
            </a:pPr>
            <a:r>
              <a:rPr lang="en-US" dirty="0">
                <a:solidFill>
                  <a:srgbClr val="FFFFFF"/>
                </a:solidFill>
              </a:rPr>
              <a:t>Department of Human Resources</a:t>
            </a:r>
          </a:p>
        </p:txBody>
      </p:sp>
    </p:spTree>
    <p:extLst>
      <p:ext uri="{BB962C8B-B14F-4D97-AF65-F5344CB8AC3E}">
        <p14:creationId xmlns:p14="http://schemas.microsoft.com/office/powerpoint/2010/main" val="430359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CCB12A-E449-7A04-36C9-583685BE4D45}"/>
              </a:ext>
            </a:extLst>
          </p:cNvPr>
          <p:cNvSpPr>
            <a:spLocks noGrp="1"/>
          </p:cNvSpPr>
          <p:nvPr>
            <p:ph type="title"/>
          </p:nvPr>
        </p:nvSpPr>
        <p:spPr>
          <a:xfrm>
            <a:off x="1286933" y="609600"/>
            <a:ext cx="10197494" cy="1099457"/>
          </a:xfrm>
        </p:spPr>
        <p:txBody>
          <a:bodyPr>
            <a:normAutofit/>
          </a:bodyPr>
          <a:lstStyle/>
          <a:p>
            <a:pPr>
              <a:lnSpc>
                <a:spcPct val="90000"/>
              </a:lnSpc>
            </a:pPr>
            <a:r>
              <a:rPr lang="en-US" dirty="0"/>
              <a:t>What’s in the CRRF FY 27 Budget?</a:t>
            </a:r>
            <a:r>
              <a:rPr lang="en-US" baseline="30000" dirty="0"/>
              <a:t>1</a:t>
            </a:r>
            <a:br>
              <a:rPr lang="en-US" dirty="0"/>
            </a:br>
            <a:endParaRPr lang="en-US" dirty="0"/>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7" name="Content Placeholder 2">
            <a:extLst>
              <a:ext uri="{FF2B5EF4-FFF2-40B4-BE49-F238E27FC236}">
                <a16:creationId xmlns:a16="http://schemas.microsoft.com/office/drawing/2014/main" id="{1EC4DF6F-45FE-AF49-36B7-D0B733D3D389}"/>
              </a:ext>
            </a:extLst>
          </p:cNvPr>
          <p:cNvGraphicFramePr>
            <a:graphicFrameLocks noGrp="1"/>
          </p:cNvGraphicFramePr>
          <p:nvPr>
            <p:ph idx="1"/>
            <p:extLst>
              <p:ext uri="{D42A27DB-BD31-4B8C-83A1-F6EECF244321}">
                <p14:modId xmlns:p14="http://schemas.microsoft.com/office/powerpoint/2010/main" val="79479173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8997D22E-A056-5E64-6C12-AA59953F41D8}"/>
              </a:ext>
            </a:extLst>
          </p:cNvPr>
          <p:cNvSpPr txBox="1"/>
          <p:nvPr/>
        </p:nvSpPr>
        <p:spPr>
          <a:xfrm>
            <a:off x="1416557" y="6465175"/>
            <a:ext cx="8572500" cy="276999"/>
          </a:xfrm>
          <a:prstGeom prst="rect">
            <a:avLst/>
          </a:prstGeom>
          <a:noFill/>
          <a:ln>
            <a:noFill/>
          </a:ln>
        </p:spPr>
        <p:txBody>
          <a:bodyPr wrap="square" rtlCol="0">
            <a:spAutoFit/>
          </a:bodyPr>
          <a:lstStyle/>
          <a:p>
            <a:r>
              <a:rPr lang="en-US" sz="1200" dirty="0">
                <a:hlinkClick r:id="rId7">
                  <a:extLst>
                    <a:ext uri="{A12FA001-AC4F-418D-AE19-62706E023703}">
                      <ahyp:hlinkClr xmlns:ahyp="http://schemas.microsoft.com/office/drawing/2018/hyperlinkcolor" val="tx"/>
                    </a:ext>
                  </a:extLst>
                </a:hlinkClick>
              </a:rPr>
              <a:t>https://www.charlescountymd.gov/home/showpublisheddocument/29926/639131546775370000</a:t>
            </a:r>
            <a:endParaRPr lang="en-US" sz="1200" dirty="0"/>
          </a:p>
        </p:txBody>
      </p:sp>
    </p:spTree>
    <p:extLst>
      <p:ext uri="{BB962C8B-B14F-4D97-AF65-F5344CB8AC3E}">
        <p14:creationId xmlns:p14="http://schemas.microsoft.com/office/powerpoint/2010/main" val="77163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CE8ACC-82A1-8BB2-463C-DDE6F398727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54BB2A-E9E7-6BD8-FEA5-DA6CEBC5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8176E5-6AD8-70E9-8F61-0732DA15C591}"/>
              </a:ext>
            </a:extLst>
          </p:cNvPr>
          <p:cNvSpPr>
            <a:spLocks noGrp="1"/>
          </p:cNvSpPr>
          <p:nvPr>
            <p:ph type="title"/>
          </p:nvPr>
        </p:nvSpPr>
        <p:spPr>
          <a:xfrm>
            <a:off x="1286933" y="609600"/>
            <a:ext cx="10197494" cy="1099457"/>
          </a:xfrm>
        </p:spPr>
        <p:txBody>
          <a:bodyPr>
            <a:normAutofit/>
          </a:bodyPr>
          <a:lstStyle/>
          <a:p>
            <a:pPr>
              <a:lnSpc>
                <a:spcPct val="90000"/>
              </a:lnSpc>
            </a:pPr>
            <a:r>
              <a:rPr lang="en-US" dirty="0"/>
              <a:t>What’s in the CRRF FY 27 Budget?</a:t>
            </a:r>
            <a:br>
              <a:rPr lang="en-US" dirty="0"/>
            </a:br>
            <a:endParaRPr lang="en-US"/>
          </a:p>
        </p:txBody>
      </p:sp>
      <p:sp>
        <p:nvSpPr>
          <p:cNvPr id="11" name="Isosceles Triangle 10">
            <a:extLst>
              <a:ext uri="{FF2B5EF4-FFF2-40B4-BE49-F238E27FC236}">
                <a16:creationId xmlns:a16="http://schemas.microsoft.com/office/drawing/2014/main" id="{656FCC5C-A787-1D28-E3F8-FBB091097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10FB643A-B092-EC4B-E8A9-7A606576DE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7" name="Content Placeholder 2">
            <a:extLst>
              <a:ext uri="{FF2B5EF4-FFF2-40B4-BE49-F238E27FC236}">
                <a16:creationId xmlns:a16="http://schemas.microsoft.com/office/drawing/2014/main" id="{87763D1A-8F5B-290C-F719-20B8EC614607}"/>
              </a:ext>
            </a:extLst>
          </p:cNvPr>
          <p:cNvGraphicFramePr>
            <a:graphicFrameLocks noGrp="1"/>
          </p:cNvGraphicFramePr>
          <p:nvPr>
            <p:ph idx="1"/>
            <p:extLst>
              <p:ext uri="{D42A27DB-BD31-4B8C-83A1-F6EECF244321}">
                <p14:modId xmlns:p14="http://schemas.microsoft.com/office/powerpoint/2010/main" val="129166003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DC5A93B-32FC-FE14-B78E-A87E30C3FE15}"/>
              </a:ext>
            </a:extLst>
          </p:cNvPr>
          <p:cNvSpPr txBox="1"/>
          <p:nvPr/>
        </p:nvSpPr>
        <p:spPr>
          <a:xfrm>
            <a:off x="1585384" y="6311513"/>
            <a:ext cx="8572500" cy="276999"/>
          </a:xfrm>
          <a:prstGeom prst="rect">
            <a:avLst/>
          </a:prstGeom>
          <a:noFill/>
          <a:ln>
            <a:noFill/>
          </a:ln>
        </p:spPr>
        <p:txBody>
          <a:bodyPr wrap="square" rtlCol="0">
            <a:spAutoFit/>
          </a:bodyPr>
          <a:lstStyle/>
          <a:p>
            <a:r>
              <a:rPr lang="en-US" sz="1200" dirty="0">
                <a:hlinkClick r:id="rId7">
                  <a:extLst>
                    <a:ext uri="{A12FA001-AC4F-418D-AE19-62706E023703}">
                      <ahyp:hlinkClr xmlns:ahyp="http://schemas.microsoft.com/office/drawing/2018/hyperlinkcolor" val="tx"/>
                    </a:ext>
                  </a:extLst>
                </a:hlinkClick>
              </a:rPr>
              <a:t>https://www.charlescountymd.gov/home/showpublisheddocument/29926/639131546775370000</a:t>
            </a:r>
            <a:endParaRPr lang="en-US" sz="1200" dirty="0"/>
          </a:p>
        </p:txBody>
      </p:sp>
    </p:spTree>
    <p:extLst>
      <p:ext uri="{BB962C8B-B14F-4D97-AF65-F5344CB8AC3E}">
        <p14:creationId xmlns:p14="http://schemas.microsoft.com/office/powerpoint/2010/main" val="2934099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 name="Straight Connector 2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5"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Isosceles Triangle 36">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Isosceles Triangle 41">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13" name="Title 1">
            <a:extLst>
              <a:ext uri="{FF2B5EF4-FFF2-40B4-BE49-F238E27FC236}">
                <a16:creationId xmlns:a16="http://schemas.microsoft.com/office/drawing/2014/main" id="{1D7A3F8C-8897-F8CE-6B01-C2B1252F23D3}"/>
              </a:ext>
            </a:extLst>
          </p:cNvPr>
          <p:cNvSpPr>
            <a:spLocks noGrp="1"/>
          </p:cNvSpPr>
          <p:nvPr>
            <p:ph type="title"/>
          </p:nvPr>
        </p:nvSpPr>
        <p:spPr>
          <a:xfrm>
            <a:off x="5536734" y="609600"/>
            <a:ext cx="3737268" cy="1320800"/>
          </a:xfrm>
        </p:spPr>
        <p:txBody>
          <a:bodyPr vert="horz" lIns="91440" tIns="45720" rIns="91440" bIns="45720" rtlCol="0" anchor="t">
            <a:normAutofit/>
          </a:bodyPr>
          <a:lstStyle/>
          <a:p>
            <a:r>
              <a:rPr lang="en-US" dirty="0"/>
              <a:t>Next Steps </a:t>
            </a:r>
          </a:p>
        </p:txBody>
      </p:sp>
      <p:sp>
        <p:nvSpPr>
          <p:cNvPr id="15" name="Content Placeholder 3">
            <a:extLst>
              <a:ext uri="{FF2B5EF4-FFF2-40B4-BE49-F238E27FC236}">
                <a16:creationId xmlns:a16="http://schemas.microsoft.com/office/drawing/2014/main" id="{0DBB2665-F1BF-DFA0-B81D-DD9CB7B3BF8D}"/>
              </a:ext>
            </a:extLst>
          </p:cNvPr>
          <p:cNvSpPr>
            <a:spLocks noGrp="1"/>
          </p:cNvSpPr>
          <p:nvPr>
            <p:ph sz="quarter" idx="14"/>
          </p:nvPr>
        </p:nvSpPr>
        <p:spPr>
          <a:xfrm>
            <a:off x="5209563" y="2160589"/>
            <a:ext cx="4064439" cy="3880773"/>
          </a:xfrm>
        </p:spPr>
        <p:txBody>
          <a:bodyPr vert="horz" lIns="91440" tIns="45720" rIns="91440" bIns="45720" rtlCol="0">
            <a:normAutofit/>
          </a:bodyPr>
          <a:lstStyle/>
          <a:p>
            <a:pPr>
              <a:lnSpc>
                <a:spcPct val="90000"/>
              </a:lnSpc>
            </a:pPr>
            <a:r>
              <a:rPr lang="en-US" sz="1500" dirty="0"/>
              <a:t>Enhancing community involvement and continuing to gather input to shape the CRRF into a successful initiative that elevates economic mobility for residents </a:t>
            </a:r>
          </a:p>
          <a:p>
            <a:pPr>
              <a:lnSpc>
                <a:spcPct val="90000"/>
              </a:lnSpc>
            </a:pPr>
            <a:r>
              <a:rPr lang="en-US" sz="1500" dirty="0"/>
              <a:t>Defining success through collecting data to track progress and impact </a:t>
            </a:r>
          </a:p>
          <a:p>
            <a:pPr>
              <a:lnSpc>
                <a:spcPct val="90000"/>
              </a:lnSpc>
            </a:pPr>
            <a:r>
              <a:rPr lang="en-US" sz="1500" dirty="0"/>
              <a:t>Expanding access beyond our typical circles and reaching higher than the “low hanging fruit”  </a:t>
            </a:r>
          </a:p>
          <a:p>
            <a:pPr>
              <a:lnSpc>
                <a:spcPct val="90000"/>
              </a:lnSpc>
            </a:pPr>
            <a:r>
              <a:rPr lang="en-US" sz="1500" dirty="0"/>
              <a:t>Solidify the CRRF Workgroup by continuing to engage with the core team, key stakeholders, and including champions/community members</a:t>
            </a:r>
          </a:p>
        </p:txBody>
      </p:sp>
      <p:pic>
        <p:nvPicPr>
          <p:cNvPr id="8" name="Picture 7">
            <a:extLst>
              <a:ext uri="{FF2B5EF4-FFF2-40B4-BE49-F238E27FC236}">
                <a16:creationId xmlns:a16="http://schemas.microsoft.com/office/drawing/2014/main" id="{454DF372-5A19-D33B-3D07-1E61B9A7F0F0}"/>
              </a:ext>
            </a:extLst>
          </p:cNvPr>
          <p:cNvPicPr>
            <a:picLocks noChangeAspect="1"/>
          </p:cNvPicPr>
          <p:nvPr/>
        </p:nvPicPr>
        <p:blipFill>
          <a:blip r:embed="rId2"/>
          <a:srcRect r="-1" b="4660"/>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p:spPr>
      </p:pic>
      <p:sp>
        <p:nvSpPr>
          <p:cNvPr id="43" name="Isosceles Triangle 4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1134095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42B39-172F-C030-6DD9-D2C6984611DA}"/>
              </a:ext>
            </a:extLst>
          </p:cNvPr>
          <p:cNvSpPr>
            <a:spLocks noGrp="1"/>
          </p:cNvSpPr>
          <p:nvPr>
            <p:ph type="title"/>
          </p:nvPr>
        </p:nvSpPr>
        <p:spPr>
          <a:xfrm>
            <a:off x="5536734" y="609600"/>
            <a:ext cx="3737268" cy="1320800"/>
          </a:xfrm>
        </p:spPr>
        <p:txBody>
          <a:bodyPr vert="horz" lIns="91440" tIns="45720" rIns="91440" bIns="45720" rtlCol="0">
            <a:normAutofit/>
          </a:bodyPr>
          <a:lstStyle/>
          <a:p>
            <a:r>
              <a:rPr lang="en-US"/>
              <a:t>Community Conversation</a:t>
            </a:r>
          </a:p>
        </p:txBody>
      </p:sp>
      <p:sp>
        <p:nvSpPr>
          <p:cNvPr id="46" name="Content Placeholder 45">
            <a:extLst>
              <a:ext uri="{FF2B5EF4-FFF2-40B4-BE49-F238E27FC236}">
                <a16:creationId xmlns:a16="http://schemas.microsoft.com/office/drawing/2014/main" id="{B422B2AE-C5DA-EBFD-62DD-EC49942FF8B2}"/>
              </a:ext>
            </a:extLst>
          </p:cNvPr>
          <p:cNvSpPr>
            <a:spLocks noGrp="1"/>
          </p:cNvSpPr>
          <p:nvPr>
            <p:ph idx="1"/>
          </p:nvPr>
        </p:nvSpPr>
        <p:spPr>
          <a:xfrm>
            <a:off x="5209563" y="2160589"/>
            <a:ext cx="4064439" cy="3880773"/>
          </a:xfrm>
        </p:spPr>
        <p:txBody>
          <a:bodyPr>
            <a:normAutofit/>
          </a:bodyPr>
          <a:lstStyle/>
          <a:p>
            <a:pPr marL="0" indent="0" algn="ctr">
              <a:buNone/>
            </a:pPr>
            <a:r>
              <a:rPr lang="en-US" sz="2800" b="1" dirty="0"/>
              <a:t>Let’s talk about it! </a:t>
            </a:r>
          </a:p>
          <a:p>
            <a:r>
              <a:rPr lang="en-US" dirty="0"/>
              <a:t>We have 3 questions we would like to hear your thoughts on. </a:t>
            </a:r>
          </a:p>
          <a:p>
            <a:r>
              <a:rPr lang="en-US" dirty="0"/>
              <a:t>We will spend 20 minutes on each question (try to limit sharing to 2 minutes per person). </a:t>
            </a:r>
          </a:p>
          <a:p>
            <a:r>
              <a:rPr lang="en-US" dirty="0"/>
              <a:t>We will take a break before we start question 2. </a:t>
            </a:r>
          </a:p>
        </p:txBody>
      </p:sp>
      <p:pic>
        <p:nvPicPr>
          <p:cNvPr id="5" name="Content Placeholder 4" descr="Yellow speech bubble on blue background">
            <a:extLst>
              <a:ext uri="{FF2B5EF4-FFF2-40B4-BE49-F238E27FC236}">
                <a16:creationId xmlns:a16="http://schemas.microsoft.com/office/drawing/2014/main" id="{6D51E5CE-8ED9-5E22-290F-636181D3DC6B}"/>
              </a:ext>
            </a:extLst>
          </p:cNvPr>
          <p:cNvPicPr>
            <a:picLocks noChangeAspect="1"/>
          </p:cNvPicPr>
          <p:nvPr/>
        </p:nvPicPr>
        <p:blipFill>
          <a:blip r:embed="rId2">
            <a:extLst>
              <a:ext uri="{28A0092B-C50C-407E-A947-70E740481C1C}">
                <a14:useLocalDpi xmlns:a14="http://schemas.microsoft.com/office/drawing/2010/main" val="0"/>
              </a:ext>
            </a:extLst>
          </a:blip>
          <a:srcRect l="23563" r="23926" b="-2"/>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9" name="Isosceles Triangle 4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083053465"/>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D1CBBC-6E9F-4212-9806-7A638C828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0" name="Group 9">
            <a:extLst>
              <a:ext uri="{FF2B5EF4-FFF2-40B4-BE49-F238E27FC236}">
                <a16:creationId xmlns:a16="http://schemas.microsoft.com/office/drawing/2014/main" id="{8EC26330-6D02-4C84-B89F-C5A8CF2B56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11" name="Straight Connector 10">
              <a:extLst>
                <a:ext uri="{FF2B5EF4-FFF2-40B4-BE49-F238E27FC236}">
                  <a16:creationId xmlns:a16="http://schemas.microsoft.com/office/drawing/2014/main" id="{5A5297F0-74D7-4E56-8C85-DD608539D4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E424313-B840-4A19-A378-B1D1774B509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72B411D-D18B-488A-B22A-9F139EED8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9519FBF2-9C9F-49B5-AE1A-AB5049D503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A30DE6B7-51C9-49A9-9B80-91E1A8D603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EDFE8946-BACE-4C56-9B6E-85E11C099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390A658F-D524-467C-BDFC-D37A227BF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4F01FE87-3030-45CD-B330-DBA287297D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A89C2E5F-7F20-475D-88BE-29D4128DDC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1" name="Rectangle 20">
            <a:extLst>
              <a:ext uri="{FF2B5EF4-FFF2-40B4-BE49-F238E27FC236}">
                <a16:creationId xmlns:a16="http://schemas.microsoft.com/office/drawing/2014/main" id="{28EC6EDD-78EB-4A50-85CB-7C3CE363A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9526C9B-2EB7-CFF1-9582-4BBA7E3292A3}"/>
              </a:ext>
            </a:extLst>
          </p:cNvPr>
          <p:cNvSpPr>
            <a:spLocks noGrp="1"/>
          </p:cNvSpPr>
          <p:nvPr>
            <p:ph idx="1"/>
          </p:nvPr>
        </p:nvSpPr>
        <p:spPr>
          <a:xfrm>
            <a:off x="677334" y="425470"/>
            <a:ext cx="8596668" cy="3880773"/>
          </a:xfrm>
        </p:spPr>
        <p:txBody>
          <a:bodyPr anchor="ctr">
            <a:normAutofit/>
          </a:bodyPr>
          <a:lstStyle/>
          <a:p>
            <a:r>
              <a:rPr lang="en-US" sz="4400" kern="100" dirty="0">
                <a:effectLst/>
                <a:ea typeface="Aptos" panose="020B0004020202020204" pitchFamily="34" charset="0"/>
                <a:cs typeface="Times New Roman" panose="02020603050405020304" pitchFamily="18" charset="0"/>
              </a:rPr>
              <a:t>What is something that would make your quality of life better?</a:t>
            </a:r>
          </a:p>
          <a:p>
            <a:endParaRPr lang="en-US" sz="4400" dirty="0"/>
          </a:p>
        </p:txBody>
      </p:sp>
      <p:sp>
        <p:nvSpPr>
          <p:cNvPr id="2" name="Title 1">
            <a:extLst>
              <a:ext uri="{FF2B5EF4-FFF2-40B4-BE49-F238E27FC236}">
                <a16:creationId xmlns:a16="http://schemas.microsoft.com/office/drawing/2014/main" id="{743A1CAB-121C-0925-EB2D-5EB4D62B5B8C}"/>
              </a:ext>
            </a:extLst>
          </p:cNvPr>
          <p:cNvSpPr>
            <a:spLocks noGrp="1"/>
          </p:cNvSpPr>
          <p:nvPr>
            <p:ph type="title"/>
          </p:nvPr>
        </p:nvSpPr>
        <p:spPr>
          <a:xfrm>
            <a:off x="677334" y="4765972"/>
            <a:ext cx="8596668" cy="1320800"/>
          </a:xfrm>
        </p:spPr>
        <p:txBody>
          <a:bodyPr anchor="ctr">
            <a:normAutofit/>
          </a:bodyPr>
          <a:lstStyle/>
          <a:p>
            <a:r>
              <a:rPr lang="en-US" sz="4400" dirty="0">
                <a:solidFill>
                  <a:schemeClr val="bg1"/>
                </a:solidFill>
              </a:rPr>
              <a:t>Question # 1</a:t>
            </a:r>
          </a:p>
        </p:txBody>
      </p:sp>
      <p:pic>
        <p:nvPicPr>
          <p:cNvPr id="5" name="Graphic 4" descr="Sunflower with solid fill">
            <a:extLst>
              <a:ext uri="{FF2B5EF4-FFF2-40B4-BE49-F238E27FC236}">
                <a16:creationId xmlns:a16="http://schemas.microsoft.com/office/drawing/2014/main" id="{BAC371FF-5705-F00C-AB0A-90D8F8F84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4628" y="322207"/>
            <a:ext cx="3595196" cy="3595196"/>
          </a:xfrm>
          <a:prstGeom prst="rect">
            <a:avLst/>
          </a:prstGeom>
        </p:spPr>
      </p:pic>
    </p:spTree>
    <p:extLst>
      <p:ext uri="{BB962C8B-B14F-4D97-AF65-F5344CB8AC3E}">
        <p14:creationId xmlns:p14="http://schemas.microsoft.com/office/powerpoint/2010/main" val="2705868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3" name="Rectangle 2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wall clock on a yellow background">
            <a:extLst>
              <a:ext uri="{FF2B5EF4-FFF2-40B4-BE49-F238E27FC236}">
                <a16:creationId xmlns:a16="http://schemas.microsoft.com/office/drawing/2014/main" id="{0FA50D45-2986-FFC4-BCF2-D1E9B47BCAD5}"/>
              </a:ext>
            </a:extLst>
          </p:cNvPr>
          <p:cNvPicPr>
            <a:picLocks noChangeAspect="1"/>
          </p:cNvPicPr>
          <p:nvPr/>
        </p:nvPicPr>
        <p:blipFill>
          <a:blip r:embed="rId2">
            <a:extLst>
              <a:ext uri="{28A0092B-C50C-407E-A947-70E740481C1C}">
                <a14:useLocalDpi xmlns:a14="http://schemas.microsoft.com/office/drawing/2010/main" val="0"/>
              </a:ext>
            </a:extLst>
          </a:blip>
          <a:srcRect r="3280"/>
          <a:stretch>
            <a:fillRect/>
          </a:stretch>
        </p:blipFill>
        <p:spPr>
          <a:xfrm>
            <a:off x="568452" y="571500"/>
            <a:ext cx="11055096" cy="5715000"/>
          </a:xfrm>
          <a:prstGeom prst="rect">
            <a:avLst/>
          </a:prstGeom>
        </p:spPr>
      </p:pic>
      <p:sp>
        <p:nvSpPr>
          <p:cNvPr id="6" name="Rectangle 5">
            <a:extLst>
              <a:ext uri="{FF2B5EF4-FFF2-40B4-BE49-F238E27FC236}">
                <a16:creationId xmlns:a16="http://schemas.microsoft.com/office/drawing/2014/main" id="{714E5203-824F-71A2-F83B-6EABD85ADB4A}"/>
              </a:ext>
            </a:extLst>
          </p:cNvPr>
          <p:cNvSpPr/>
          <p:nvPr/>
        </p:nvSpPr>
        <p:spPr>
          <a:xfrm>
            <a:off x="4428916" y="2312594"/>
            <a:ext cx="5558638" cy="2554545"/>
          </a:xfrm>
          <a:prstGeom prst="rect">
            <a:avLst/>
          </a:prstGeom>
          <a:noFill/>
        </p:spPr>
        <p:txBody>
          <a:bodyPr wrap="none" lIns="91440" tIns="45720" rIns="91440" bIns="45720">
            <a:spAutoFit/>
          </a:bodyPr>
          <a:lstStyle/>
          <a:p>
            <a:pPr algn="ctr"/>
            <a:r>
              <a:rPr lang="en-US" sz="8000" b="0" cap="none" spc="0" dirty="0">
                <a:ln w="0"/>
                <a:solidFill>
                  <a:schemeClr val="tx1"/>
                </a:solidFill>
                <a:effectLst>
                  <a:outerShdw blurRad="38100" dist="19050" dir="2700000" algn="tl" rotWithShape="0">
                    <a:schemeClr val="dk1">
                      <a:alpha val="40000"/>
                    </a:schemeClr>
                  </a:outerShdw>
                </a:effectLst>
              </a:rPr>
              <a:t>BREAK TIME</a:t>
            </a:r>
          </a:p>
          <a:p>
            <a:pPr algn="ctr"/>
            <a:r>
              <a:rPr lang="en-US" sz="8000" dirty="0">
                <a:ln w="0"/>
                <a:effectLst>
                  <a:outerShdw blurRad="38100" dist="19050" dir="2700000" algn="tl" rotWithShape="0">
                    <a:schemeClr val="dk1">
                      <a:alpha val="40000"/>
                    </a:schemeClr>
                  </a:outerShdw>
                </a:effectLst>
              </a:rPr>
              <a:t>10 Minutes</a:t>
            </a:r>
            <a:endParaRPr lang="en-US" sz="8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39019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DB03E3-39D4-63DB-1833-C99E9923F59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7235D98-ACA8-C1CE-9469-FD9D5712F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0" name="Group 9">
            <a:extLst>
              <a:ext uri="{FF2B5EF4-FFF2-40B4-BE49-F238E27FC236}">
                <a16:creationId xmlns:a16="http://schemas.microsoft.com/office/drawing/2014/main" id="{19CE85C3-98F6-3462-D9D5-CD697F4CC6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11" name="Straight Connector 10">
              <a:extLst>
                <a:ext uri="{FF2B5EF4-FFF2-40B4-BE49-F238E27FC236}">
                  <a16:creationId xmlns:a16="http://schemas.microsoft.com/office/drawing/2014/main" id="{C591FDDB-ADF2-1390-0A77-78D71090F0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B9BCC40-36B9-4F1A-9FAB-66C44182E7D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7280070-288C-2DD1-5CA0-1F98D03838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23D323B7-F6AE-116E-3EC1-7763E6733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1C192D1D-32FA-D48E-4E17-638FCEB896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C955162E-094E-FAAC-CC7A-BB11DCB58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F52C8E43-4D5E-9724-D659-D0EC74610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75D09AAA-18EE-179D-86A5-673042779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2D4F1AA4-7D87-BF47-4A94-DC3E51673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1" name="Rectangle 20">
            <a:extLst>
              <a:ext uri="{FF2B5EF4-FFF2-40B4-BE49-F238E27FC236}">
                <a16:creationId xmlns:a16="http://schemas.microsoft.com/office/drawing/2014/main" id="{5C30798C-1378-D825-2C36-BD4399045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40EE88-EAB8-A00E-04B1-C871795BA5AF}"/>
              </a:ext>
            </a:extLst>
          </p:cNvPr>
          <p:cNvSpPr>
            <a:spLocks noGrp="1"/>
          </p:cNvSpPr>
          <p:nvPr>
            <p:ph idx="1"/>
          </p:nvPr>
        </p:nvSpPr>
        <p:spPr>
          <a:xfrm>
            <a:off x="677334" y="425470"/>
            <a:ext cx="8596668" cy="3880773"/>
          </a:xfrm>
        </p:spPr>
        <p:txBody>
          <a:bodyPr anchor="ctr">
            <a:normAutofit/>
          </a:bodyPr>
          <a:lstStyle/>
          <a:p>
            <a:r>
              <a:rPr lang="en-US" sz="4400" kern="100" dirty="0">
                <a:effectLst/>
                <a:ea typeface="Aptos" panose="020B0004020202020204" pitchFamily="34" charset="0"/>
                <a:cs typeface="Times New Roman" panose="02020603050405020304" pitchFamily="18" charset="0"/>
              </a:rPr>
              <a:t>Is there anything making it hard for you to get what you need? </a:t>
            </a:r>
            <a:endParaRPr lang="en-US" sz="4400" dirty="0"/>
          </a:p>
        </p:txBody>
      </p:sp>
      <p:sp>
        <p:nvSpPr>
          <p:cNvPr id="2" name="Title 1">
            <a:extLst>
              <a:ext uri="{FF2B5EF4-FFF2-40B4-BE49-F238E27FC236}">
                <a16:creationId xmlns:a16="http://schemas.microsoft.com/office/drawing/2014/main" id="{E66279E7-C3F5-4217-BEB7-BD5011EF1626}"/>
              </a:ext>
            </a:extLst>
          </p:cNvPr>
          <p:cNvSpPr>
            <a:spLocks noGrp="1"/>
          </p:cNvSpPr>
          <p:nvPr>
            <p:ph type="title"/>
          </p:nvPr>
        </p:nvSpPr>
        <p:spPr>
          <a:xfrm>
            <a:off x="677334" y="4765972"/>
            <a:ext cx="8596668" cy="1320800"/>
          </a:xfrm>
        </p:spPr>
        <p:txBody>
          <a:bodyPr anchor="ctr">
            <a:normAutofit/>
          </a:bodyPr>
          <a:lstStyle/>
          <a:p>
            <a:r>
              <a:rPr lang="en-US" sz="4400" dirty="0">
                <a:solidFill>
                  <a:schemeClr val="bg1"/>
                </a:solidFill>
              </a:rPr>
              <a:t>Question # 2</a:t>
            </a:r>
          </a:p>
        </p:txBody>
      </p:sp>
      <p:pic>
        <p:nvPicPr>
          <p:cNvPr id="5" name="Graphic 4" descr="Open hand with plant with solid fill">
            <a:extLst>
              <a:ext uri="{FF2B5EF4-FFF2-40B4-BE49-F238E27FC236}">
                <a16:creationId xmlns:a16="http://schemas.microsoft.com/office/drawing/2014/main" id="{936AE1C5-FE73-CC1C-8899-5A04103946C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244628" y="322207"/>
            <a:ext cx="3595196" cy="3595196"/>
          </a:xfrm>
          <a:prstGeom prst="rect">
            <a:avLst/>
          </a:prstGeom>
        </p:spPr>
      </p:pic>
    </p:spTree>
    <p:extLst>
      <p:ext uri="{BB962C8B-B14F-4D97-AF65-F5344CB8AC3E}">
        <p14:creationId xmlns:p14="http://schemas.microsoft.com/office/powerpoint/2010/main" val="1159001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124D83-6FC6-5156-3BBB-9E77F814BF1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8D82146-4F98-8663-7623-33353832D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0" name="Group 9">
            <a:extLst>
              <a:ext uri="{FF2B5EF4-FFF2-40B4-BE49-F238E27FC236}">
                <a16:creationId xmlns:a16="http://schemas.microsoft.com/office/drawing/2014/main" id="{BE85EEED-A8F1-8533-E953-FB149FF389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11" name="Straight Connector 10">
              <a:extLst>
                <a:ext uri="{FF2B5EF4-FFF2-40B4-BE49-F238E27FC236}">
                  <a16:creationId xmlns:a16="http://schemas.microsoft.com/office/drawing/2014/main" id="{6E012990-8CD8-E276-DACC-E23FD9045D6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D5C0D97-3753-FB4A-DC8B-CB18DD9161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EDA972A-8E10-43B9-006F-56F77276F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2CEC580A-AAEC-E401-41F0-015BA7701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AA21ACB0-38BF-DB6B-66D5-C4707FDFD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663EA073-A37D-16C2-4889-7351B54D0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74C5CCEB-8D80-B2BE-AA53-23D9EC85E9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478637DF-854A-7259-6BC6-EC560EFE52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BC36F751-B99C-C845-99E3-DD591C43E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1" name="Rectangle 20">
            <a:extLst>
              <a:ext uri="{FF2B5EF4-FFF2-40B4-BE49-F238E27FC236}">
                <a16:creationId xmlns:a16="http://schemas.microsoft.com/office/drawing/2014/main" id="{651520AB-6FFA-45D5-4EB7-F81A306A3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5402808-7287-826D-EBF0-41E51168DCBA}"/>
              </a:ext>
            </a:extLst>
          </p:cNvPr>
          <p:cNvSpPr>
            <a:spLocks noGrp="1"/>
          </p:cNvSpPr>
          <p:nvPr>
            <p:ph idx="1"/>
          </p:nvPr>
        </p:nvSpPr>
        <p:spPr>
          <a:xfrm>
            <a:off x="677334" y="425470"/>
            <a:ext cx="8596668" cy="3880773"/>
          </a:xfrm>
        </p:spPr>
        <p:txBody>
          <a:bodyPr anchor="ctr">
            <a:normAutofit/>
          </a:bodyPr>
          <a:lstStyle/>
          <a:p>
            <a:r>
              <a:rPr lang="en-US" sz="4400" kern="100" dirty="0">
                <a:effectLst/>
                <a:ea typeface="Aptos" panose="020B0004020202020204" pitchFamily="34" charset="0"/>
                <a:cs typeface="Times New Roman" panose="02020603050405020304" pitchFamily="18" charset="0"/>
              </a:rPr>
              <a:t>What programs or services would you like to have in your community? </a:t>
            </a:r>
            <a:endParaRPr lang="en-US" sz="4400" dirty="0"/>
          </a:p>
        </p:txBody>
      </p:sp>
      <p:sp>
        <p:nvSpPr>
          <p:cNvPr id="2" name="Title 1">
            <a:extLst>
              <a:ext uri="{FF2B5EF4-FFF2-40B4-BE49-F238E27FC236}">
                <a16:creationId xmlns:a16="http://schemas.microsoft.com/office/drawing/2014/main" id="{E286AEF4-1EEF-03E6-C6F0-4C08DA8FD960}"/>
              </a:ext>
            </a:extLst>
          </p:cNvPr>
          <p:cNvSpPr>
            <a:spLocks noGrp="1"/>
          </p:cNvSpPr>
          <p:nvPr>
            <p:ph type="title"/>
          </p:nvPr>
        </p:nvSpPr>
        <p:spPr>
          <a:xfrm>
            <a:off x="677334" y="4765972"/>
            <a:ext cx="8596668" cy="1320800"/>
          </a:xfrm>
        </p:spPr>
        <p:txBody>
          <a:bodyPr anchor="ctr">
            <a:normAutofit/>
          </a:bodyPr>
          <a:lstStyle/>
          <a:p>
            <a:r>
              <a:rPr lang="en-US" sz="4400" dirty="0">
                <a:solidFill>
                  <a:schemeClr val="bg1"/>
                </a:solidFill>
              </a:rPr>
              <a:t>Question # 3</a:t>
            </a:r>
          </a:p>
        </p:txBody>
      </p:sp>
      <p:pic>
        <p:nvPicPr>
          <p:cNvPr id="5" name="Graphic 4" descr="Home1 with solid fill">
            <a:extLst>
              <a:ext uri="{FF2B5EF4-FFF2-40B4-BE49-F238E27FC236}">
                <a16:creationId xmlns:a16="http://schemas.microsoft.com/office/drawing/2014/main" id="{1F5DD01B-AC54-E568-BE9C-22ED020F6AB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398949" y="905018"/>
            <a:ext cx="3595196" cy="3595196"/>
          </a:xfrm>
          <a:prstGeom prst="rect">
            <a:avLst/>
          </a:prstGeom>
        </p:spPr>
      </p:pic>
    </p:spTree>
    <p:extLst>
      <p:ext uri="{BB962C8B-B14F-4D97-AF65-F5344CB8AC3E}">
        <p14:creationId xmlns:p14="http://schemas.microsoft.com/office/powerpoint/2010/main" val="810923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9178BE9-53D8-441A-8691-0ED3B464B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Text&#10;&#10;AI-generated content may be incorrect.">
            <a:extLst>
              <a:ext uri="{FF2B5EF4-FFF2-40B4-BE49-F238E27FC236}">
                <a16:creationId xmlns:a16="http://schemas.microsoft.com/office/drawing/2014/main" id="{47C5E7FB-5957-E626-46B2-598F51F499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298" y="643467"/>
            <a:ext cx="7403404" cy="5571066"/>
          </a:xfrm>
          <a:prstGeom prst="rect">
            <a:avLst/>
          </a:prstGeom>
        </p:spPr>
      </p:pic>
    </p:spTree>
    <p:extLst>
      <p:ext uri="{BB962C8B-B14F-4D97-AF65-F5344CB8AC3E}">
        <p14:creationId xmlns:p14="http://schemas.microsoft.com/office/powerpoint/2010/main" val="341550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CA36C-06C3-86E3-4A08-2CFD58C52F7B}"/>
            </a:ext>
          </a:extLst>
        </p:cNvPr>
        <p:cNvGrpSpPr/>
        <p:nvPr/>
      </p:nvGrpSpPr>
      <p:grpSpPr>
        <a:xfrm>
          <a:off x="0" y="0"/>
          <a:ext cx="0" cy="0"/>
          <a:chOff x="0" y="0"/>
          <a:chExt cx="0" cy="0"/>
        </a:xfrm>
      </p:grpSpPr>
      <p:pic>
        <p:nvPicPr>
          <p:cNvPr id="5" name="Picture 4" descr="A black wall clock on a yellow background">
            <a:extLst>
              <a:ext uri="{FF2B5EF4-FFF2-40B4-BE49-F238E27FC236}">
                <a16:creationId xmlns:a16="http://schemas.microsoft.com/office/drawing/2014/main" id="{9F605C03-E159-80F2-AF26-A6348A916B7F}"/>
              </a:ext>
            </a:extLst>
          </p:cNvPr>
          <p:cNvPicPr>
            <a:picLocks noChangeAspect="1"/>
          </p:cNvPicPr>
          <p:nvPr/>
        </p:nvPicPr>
        <p:blipFill>
          <a:blip r:embed="rId2">
            <a:extLst>
              <a:ext uri="{28A0092B-C50C-407E-A947-70E740481C1C}">
                <a14:useLocalDpi xmlns:a14="http://schemas.microsoft.com/office/drawing/2010/main" val="0"/>
              </a:ext>
            </a:extLst>
          </a:blip>
          <a:srcRect r="3280"/>
          <a:stretch>
            <a:fillRect/>
          </a:stretch>
        </p:blipFill>
        <p:spPr>
          <a:xfrm>
            <a:off x="568452" y="571500"/>
            <a:ext cx="11055096" cy="5715000"/>
          </a:xfrm>
          <a:prstGeom prst="rect">
            <a:avLst/>
          </a:prstGeom>
        </p:spPr>
      </p:pic>
      <p:sp>
        <p:nvSpPr>
          <p:cNvPr id="6" name="Rectangle 5">
            <a:extLst>
              <a:ext uri="{FF2B5EF4-FFF2-40B4-BE49-F238E27FC236}">
                <a16:creationId xmlns:a16="http://schemas.microsoft.com/office/drawing/2014/main" id="{FD9C53F0-620E-3385-E4C3-C9DFE3830947}"/>
              </a:ext>
            </a:extLst>
          </p:cNvPr>
          <p:cNvSpPr/>
          <p:nvPr/>
        </p:nvSpPr>
        <p:spPr>
          <a:xfrm>
            <a:off x="4428916" y="2312594"/>
            <a:ext cx="5558638" cy="2554545"/>
          </a:xfrm>
          <a:prstGeom prst="rect">
            <a:avLst/>
          </a:prstGeom>
          <a:noFill/>
        </p:spPr>
        <p:txBody>
          <a:bodyPr wrap="none" lIns="91440" tIns="45720" rIns="91440" bIns="45720">
            <a:spAutoFit/>
          </a:bodyPr>
          <a:lstStyle/>
          <a:p>
            <a:pPr algn="ctr"/>
            <a:r>
              <a:rPr lang="en-US" sz="8000" b="0" cap="none" spc="0" dirty="0">
                <a:ln w="0"/>
                <a:solidFill>
                  <a:schemeClr val="tx1"/>
                </a:solidFill>
                <a:effectLst>
                  <a:outerShdw blurRad="38100" dist="19050" dir="2700000" algn="tl" rotWithShape="0">
                    <a:schemeClr val="dk1">
                      <a:alpha val="40000"/>
                    </a:schemeClr>
                  </a:outerShdw>
                </a:effectLst>
              </a:rPr>
              <a:t>BREAK TIME</a:t>
            </a:r>
          </a:p>
          <a:p>
            <a:pPr algn="ctr"/>
            <a:r>
              <a:rPr lang="en-US" sz="8000" dirty="0">
                <a:ln w="0"/>
                <a:effectLst>
                  <a:outerShdw blurRad="38100" dist="19050" dir="2700000" algn="tl" rotWithShape="0">
                    <a:schemeClr val="dk1">
                      <a:alpha val="40000"/>
                    </a:schemeClr>
                  </a:outerShdw>
                </a:effectLst>
              </a:rPr>
              <a:t>5 Minutes</a:t>
            </a:r>
            <a:endParaRPr lang="en-US" sz="8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34600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C89E3-B723-D5A2-31B7-9B63C0FB5E3E}"/>
              </a:ext>
            </a:extLst>
          </p:cNvPr>
          <p:cNvSpPr>
            <a:spLocks noGrp="1"/>
          </p:cNvSpPr>
          <p:nvPr>
            <p:ph type="title"/>
          </p:nvPr>
        </p:nvSpPr>
        <p:spPr>
          <a:xfrm>
            <a:off x="677334" y="609600"/>
            <a:ext cx="8596668" cy="1320800"/>
          </a:xfrm>
        </p:spPr>
        <p:txBody>
          <a:bodyPr anchor="t">
            <a:normAutofit/>
          </a:bodyPr>
          <a:lstStyle/>
          <a:p>
            <a:r>
              <a:rPr lang="en-US" dirty="0"/>
              <a:t>Tonight’s Agenda</a:t>
            </a:r>
          </a:p>
        </p:txBody>
      </p:sp>
      <p:pic>
        <p:nvPicPr>
          <p:cNvPr id="7" name="Graphic 6" descr="Meeting with solid fill">
            <a:extLst>
              <a:ext uri="{FF2B5EF4-FFF2-40B4-BE49-F238E27FC236}">
                <a16:creationId xmlns:a16="http://schemas.microsoft.com/office/drawing/2014/main" id="{700DEA5E-072B-A147-EA68-BAAA84649F23}"/>
              </a:ext>
            </a:extLst>
          </p:cNvPr>
          <p:cNvPicPr>
            <a:picLocks noChangeAspect="1"/>
          </p:cNvPicPr>
          <p:nvPr/>
        </p:nvPicPr>
        <p:blipFill>
          <a:blip r:embed="rId2">
            <a:extLst>
              <a:ext uri="{96DAC541-7B7A-43D3-8B79-37D633B846F1}">
                <asvg:svgBlip xmlns:asvg="http://schemas.microsoft.com/office/drawing/2016/SVG/main" r:embed="rId3"/>
              </a:ext>
            </a:extLst>
          </a:blip>
          <a:stretch/>
        </p:blipFill>
        <p:spPr>
          <a:xfrm>
            <a:off x="817474" y="2159331"/>
            <a:ext cx="2915973" cy="2915973"/>
          </a:xfrm>
          <a:prstGeom prst="rect">
            <a:avLst/>
          </a:prstGeom>
        </p:spPr>
      </p:pic>
      <p:sp>
        <p:nvSpPr>
          <p:cNvPr id="3" name="Content Placeholder 2">
            <a:extLst>
              <a:ext uri="{FF2B5EF4-FFF2-40B4-BE49-F238E27FC236}">
                <a16:creationId xmlns:a16="http://schemas.microsoft.com/office/drawing/2014/main" id="{94DAB2F0-0002-376F-C33E-8C022242202D}"/>
              </a:ext>
            </a:extLst>
          </p:cNvPr>
          <p:cNvSpPr>
            <a:spLocks noGrp="1"/>
          </p:cNvSpPr>
          <p:nvPr>
            <p:ph idx="1"/>
          </p:nvPr>
        </p:nvSpPr>
        <p:spPr>
          <a:xfrm>
            <a:off x="4063160" y="2160589"/>
            <a:ext cx="5207839" cy="1981643"/>
          </a:xfrm>
        </p:spPr>
        <p:txBody>
          <a:bodyPr>
            <a:normAutofit/>
          </a:bodyPr>
          <a:lstStyle/>
          <a:p>
            <a:r>
              <a:rPr lang="en-US" dirty="0"/>
              <a:t>Welcome/Dinner Served* 		6:00 p.m. </a:t>
            </a:r>
          </a:p>
          <a:p>
            <a:r>
              <a:rPr lang="en-US" dirty="0"/>
              <a:t>CRRF Info Presentation			6:15 p.m. </a:t>
            </a:r>
          </a:p>
          <a:p>
            <a:r>
              <a:rPr lang="en-US" dirty="0"/>
              <a:t>Community Conversation*		6:30 p.m. </a:t>
            </a:r>
          </a:p>
          <a:p>
            <a:r>
              <a:rPr lang="en-US" dirty="0"/>
              <a:t>Closing Remarks/Next Steps	8:00 p.m. </a:t>
            </a:r>
          </a:p>
        </p:txBody>
      </p:sp>
      <p:sp>
        <p:nvSpPr>
          <p:cNvPr id="4" name="TextBox 3">
            <a:extLst>
              <a:ext uri="{FF2B5EF4-FFF2-40B4-BE49-F238E27FC236}">
                <a16:creationId xmlns:a16="http://schemas.microsoft.com/office/drawing/2014/main" id="{5B92FCAD-B167-4D03-8BC7-C42B5298258E}"/>
              </a:ext>
            </a:extLst>
          </p:cNvPr>
          <p:cNvSpPr txBox="1"/>
          <p:nvPr/>
        </p:nvSpPr>
        <p:spPr>
          <a:xfrm>
            <a:off x="817473" y="5476875"/>
            <a:ext cx="8453525" cy="923330"/>
          </a:xfrm>
          <a:prstGeom prst="rect">
            <a:avLst/>
          </a:prstGeom>
          <a:noFill/>
        </p:spPr>
        <p:txBody>
          <a:bodyPr wrap="square" rtlCol="0">
            <a:spAutoFit/>
          </a:bodyPr>
          <a:lstStyle/>
          <a:p>
            <a:r>
              <a:rPr lang="en-US" dirty="0"/>
              <a:t>*Please help yourself to food and refreshments at any time during the meeting. Note formal breaks are built in for planning purposes however, attendees may pause or break as needed.</a:t>
            </a:r>
          </a:p>
        </p:txBody>
      </p:sp>
    </p:spTree>
    <p:extLst>
      <p:ext uri="{BB962C8B-B14F-4D97-AF65-F5344CB8AC3E}">
        <p14:creationId xmlns:p14="http://schemas.microsoft.com/office/powerpoint/2010/main" val="1785070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6" name="Rectangle 25">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C2952627-F975-F363-8686-7FD60DAAB503}"/>
              </a:ext>
            </a:extLst>
          </p:cNvPr>
          <p:cNvPicPr>
            <a:picLocks noGrp="1" noChangeAspect="1"/>
          </p:cNvPicPr>
          <p:nvPr>
            <p:ph sz="half" idx="4294967295"/>
          </p:nvPr>
        </p:nvPicPr>
        <p:blipFill>
          <a:blip r:embed="rId2"/>
          <a:stretch>
            <a:fillRect/>
          </a:stretch>
        </p:blipFill>
        <p:spPr>
          <a:xfrm>
            <a:off x="601757" y="1480916"/>
            <a:ext cx="4249572" cy="3712589"/>
          </a:xfrm>
          <a:prstGeom prst="rect">
            <a:avLst/>
          </a:prstGeom>
        </p:spPr>
      </p:pic>
      <p:sp>
        <p:nvSpPr>
          <p:cNvPr id="2" name="Title 1">
            <a:extLst>
              <a:ext uri="{FF2B5EF4-FFF2-40B4-BE49-F238E27FC236}">
                <a16:creationId xmlns:a16="http://schemas.microsoft.com/office/drawing/2014/main" id="{B445F1A4-3F4F-AB52-829A-87A6E1292758}"/>
              </a:ext>
            </a:extLst>
          </p:cNvPr>
          <p:cNvSpPr>
            <a:spLocks noGrp="1"/>
          </p:cNvSpPr>
          <p:nvPr>
            <p:ph type="title" idx="4294967295"/>
          </p:nvPr>
        </p:nvSpPr>
        <p:spPr>
          <a:xfrm>
            <a:off x="1145370" y="595164"/>
            <a:ext cx="9226296" cy="1604709"/>
          </a:xfrm>
        </p:spPr>
        <p:txBody>
          <a:bodyPr vert="horz" lIns="91440" tIns="45720" rIns="91440" bIns="45720" rtlCol="0" anchor="ctr">
            <a:normAutofit/>
          </a:bodyPr>
          <a:lstStyle/>
          <a:p>
            <a:pPr algn="ctr"/>
            <a:r>
              <a:rPr lang="en-US" dirty="0">
                <a:solidFill>
                  <a:schemeClr val="tx1"/>
                </a:solidFill>
              </a:rPr>
              <a:t>Questions about the CRRF….  </a:t>
            </a:r>
          </a:p>
        </p:txBody>
      </p:sp>
      <p:sp>
        <p:nvSpPr>
          <p:cNvPr id="4" name="Content Placeholder 3">
            <a:extLst>
              <a:ext uri="{FF2B5EF4-FFF2-40B4-BE49-F238E27FC236}">
                <a16:creationId xmlns:a16="http://schemas.microsoft.com/office/drawing/2014/main" id="{6819B771-EF8C-96F9-E31A-F2DC337A4DA0}"/>
              </a:ext>
            </a:extLst>
          </p:cNvPr>
          <p:cNvSpPr>
            <a:spLocks noGrp="1"/>
          </p:cNvSpPr>
          <p:nvPr>
            <p:ph sz="half" idx="4294967295"/>
          </p:nvPr>
        </p:nvSpPr>
        <p:spPr>
          <a:xfrm>
            <a:off x="4610134" y="2366168"/>
            <a:ext cx="6670111" cy="2827337"/>
          </a:xfrm>
        </p:spPr>
        <p:txBody>
          <a:bodyPr vert="horz" lIns="91440" tIns="45720" rIns="91440" bIns="45720" rtlCol="0" anchor="t">
            <a:normAutofit/>
          </a:bodyPr>
          <a:lstStyle/>
          <a:p>
            <a:pPr marL="0" indent="0" algn="ctr">
              <a:buNone/>
            </a:pPr>
            <a:r>
              <a:rPr lang="en-US" sz="2400" dirty="0">
                <a:solidFill>
                  <a:schemeClr val="tx1"/>
                </a:solidFill>
              </a:rPr>
              <a:t>Connect with the Office of Equity &amp; Access</a:t>
            </a:r>
            <a:r>
              <a:rPr lang="en-US" sz="2000" dirty="0">
                <a:solidFill>
                  <a:schemeClr val="tx1"/>
                </a:solidFill>
              </a:rPr>
              <a:t> </a:t>
            </a:r>
          </a:p>
          <a:p>
            <a:pPr marL="0" indent="0" algn="ctr">
              <a:buNone/>
            </a:pPr>
            <a:endParaRPr lang="en-US" sz="2000" dirty="0">
              <a:solidFill>
                <a:schemeClr val="tx1"/>
              </a:solidFill>
            </a:endParaRPr>
          </a:p>
          <a:p>
            <a:r>
              <a:rPr lang="en-US" sz="2400" dirty="0">
                <a:solidFill>
                  <a:schemeClr val="tx1"/>
                </a:solidFill>
              </a:rPr>
              <a:t>301-645-0637</a:t>
            </a:r>
          </a:p>
          <a:p>
            <a:r>
              <a:rPr lang="en-US" sz="2400" dirty="0">
                <a:solidFill>
                  <a:schemeClr val="tx1"/>
                </a:solidFill>
                <a:hlinkClick r:id="rId3">
                  <a:extLst>
                    <a:ext uri="{A12FA001-AC4F-418D-AE19-62706E023703}">
                      <ahyp:hlinkClr xmlns:ahyp="http://schemas.microsoft.com/office/drawing/2018/hyperlinkcolor" val="tx"/>
                    </a:ext>
                  </a:extLst>
                </a:hlinkClick>
              </a:rPr>
              <a:t>CommunityEquity@CharlesCountyMD.gov</a:t>
            </a:r>
            <a:r>
              <a:rPr lang="en-US" sz="2400" dirty="0">
                <a:solidFill>
                  <a:schemeClr val="tx1"/>
                </a:solidFill>
              </a:rPr>
              <a:t> </a:t>
            </a:r>
          </a:p>
        </p:txBody>
      </p:sp>
      <p:sp>
        <p:nvSpPr>
          <p:cNvPr id="9" name="Title 1">
            <a:extLst>
              <a:ext uri="{FF2B5EF4-FFF2-40B4-BE49-F238E27FC236}">
                <a16:creationId xmlns:a16="http://schemas.microsoft.com/office/drawing/2014/main" id="{0D23132E-558B-4C22-ACBD-B6942CA1CC38}"/>
              </a:ext>
            </a:extLst>
          </p:cNvPr>
          <p:cNvSpPr txBox="1">
            <a:spLocks/>
          </p:cNvSpPr>
          <p:nvPr/>
        </p:nvSpPr>
        <p:spPr>
          <a:xfrm>
            <a:off x="1288322" y="4690967"/>
            <a:ext cx="9226296" cy="1604709"/>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solidFill>
                  <a:schemeClr val="tx1"/>
                </a:solidFill>
              </a:rPr>
              <a:t>Thank You for Engaging with Us! </a:t>
            </a:r>
          </a:p>
        </p:txBody>
      </p:sp>
    </p:spTree>
    <p:extLst>
      <p:ext uri="{BB962C8B-B14F-4D97-AF65-F5344CB8AC3E}">
        <p14:creationId xmlns:p14="http://schemas.microsoft.com/office/powerpoint/2010/main" val="3566494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FBCDAC-407A-4ABD-76E2-628C16FC6D24}"/>
              </a:ext>
            </a:extLst>
          </p:cNvPr>
          <p:cNvPicPr>
            <a:picLocks noChangeAspect="1"/>
          </p:cNvPicPr>
          <p:nvPr/>
        </p:nvPicPr>
        <p:blipFill>
          <a:blip r:embed="rId2"/>
          <a:stretch>
            <a:fillRect/>
          </a:stretch>
        </p:blipFill>
        <p:spPr>
          <a:xfrm>
            <a:off x="343028" y="2497546"/>
            <a:ext cx="2889754" cy="3798137"/>
          </a:xfrm>
          <a:prstGeom prst="rect">
            <a:avLst/>
          </a:prstGeom>
        </p:spPr>
      </p:pic>
      <p:sp>
        <p:nvSpPr>
          <p:cNvPr id="4" name="Content Placeholder 2">
            <a:extLst>
              <a:ext uri="{FF2B5EF4-FFF2-40B4-BE49-F238E27FC236}">
                <a16:creationId xmlns:a16="http://schemas.microsoft.com/office/drawing/2014/main" id="{B58468E0-C255-2922-F0C3-AB4A60FED6B6}"/>
              </a:ext>
            </a:extLst>
          </p:cNvPr>
          <p:cNvSpPr txBox="1">
            <a:spLocks/>
          </p:cNvSpPr>
          <p:nvPr/>
        </p:nvSpPr>
        <p:spPr>
          <a:xfrm>
            <a:off x="1621279" y="745317"/>
            <a:ext cx="9084727" cy="950524"/>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aseline="30000" dirty="0">
                <a:solidFill>
                  <a:schemeClr val="tx2"/>
                </a:solidFill>
              </a:rPr>
              <a:t>Charles County Government</a:t>
            </a:r>
          </a:p>
          <a:p>
            <a:pPr algn="ctr"/>
            <a:r>
              <a:rPr lang="it-IT" sz="2667" baseline="30000" dirty="0">
                <a:solidFill>
                  <a:schemeClr val="tx2"/>
                </a:solidFill>
              </a:rPr>
              <a:t>200 Baltimore Street • La Plata, Maryland 20646</a:t>
            </a:r>
          </a:p>
          <a:p>
            <a:pPr algn="ctr">
              <a:lnSpc>
                <a:spcPts val="2133"/>
              </a:lnSpc>
            </a:pPr>
            <a:r>
              <a:rPr lang="en-US" sz="2667" baseline="30000" dirty="0">
                <a:solidFill>
                  <a:schemeClr val="tx2"/>
                </a:solidFill>
              </a:rPr>
              <a:t>301-645-0550 • 301-870-3000 • MD Relay Service: 7-1-1 • Relay TDD: 1-800-735-2258</a:t>
            </a:r>
            <a:endParaRPr lang="en-US" sz="2667" dirty="0">
              <a:solidFill>
                <a:schemeClr val="tx2"/>
              </a:solidFill>
            </a:endParaRPr>
          </a:p>
        </p:txBody>
      </p:sp>
      <p:sp>
        <p:nvSpPr>
          <p:cNvPr id="5" name="TextBox 4">
            <a:extLst>
              <a:ext uri="{FF2B5EF4-FFF2-40B4-BE49-F238E27FC236}">
                <a16:creationId xmlns:a16="http://schemas.microsoft.com/office/drawing/2014/main" id="{36E59F0E-3384-9834-7FE4-20DD8093E208}"/>
              </a:ext>
            </a:extLst>
          </p:cNvPr>
          <p:cNvSpPr txBox="1"/>
          <p:nvPr/>
        </p:nvSpPr>
        <p:spPr>
          <a:xfrm>
            <a:off x="1945263" y="1849131"/>
            <a:ext cx="8760743" cy="776175"/>
          </a:xfrm>
          <a:prstGeom prst="rect">
            <a:avLst/>
          </a:prstGeom>
          <a:noFill/>
        </p:spPr>
        <p:txBody>
          <a:bodyPr wrap="square" rtlCol="0">
            <a:spAutoFit/>
          </a:bodyPr>
          <a:lstStyle/>
          <a:p>
            <a:pPr algn="ctr"/>
            <a:r>
              <a:rPr lang="en-US" sz="2933" baseline="30000" dirty="0">
                <a:solidFill>
                  <a:schemeClr val="tx2"/>
                </a:solidFill>
                <a:effectLst>
                  <a:outerShdw blurRad="38100" dist="38100" dir="2700000" algn="tl">
                    <a:srgbClr val="000000">
                      <a:alpha val="43137"/>
                    </a:srgbClr>
                  </a:outerShdw>
                </a:effectLst>
              </a:rPr>
              <a:t>Learn more at…</a:t>
            </a:r>
          </a:p>
          <a:p>
            <a:pPr algn="ctr"/>
            <a:r>
              <a:rPr lang="en-US" sz="3733" b="1" baseline="30000" dirty="0">
                <a:solidFill>
                  <a:schemeClr val="tx2"/>
                </a:solidFill>
                <a:effectLst>
                  <a:outerShdw blurRad="38100" dist="38100" dir="2700000" algn="tl">
                    <a:srgbClr val="000000">
                      <a:alpha val="43137"/>
                    </a:srgbClr>
                  </a:outerShdw>
                </a:effectLst>
              </a:rPr>
              <a:t>www.CharlesCountyMD.gov</a:t>
            </a:r>
          </a:p>
        </p:txBody>
      </p:sp>
      <p:sp>
        <p:nvSpPr>
          <p:cNvPr id="8" name="Rectangle 7">
            <a:extLst>
              <a:ext uri="{FF2B5EF4-FFF2-40B4-BE49-F238E27FC236}">
                <a16:creationId xmlns:a16="http://schemas.microsoft.com/office/drawing/2014/main" id="{33441EE6-F73C-762F-292A-40A731361FF1}"/>
              </a:ext>
            </a:extLst>
          </p:cNvPr>
          <p:cNvSpPr/>
          <p:nvPr/>
        </p:nvSpPr>
        <p:spPr>
          <a:xfrm>
            <a:off x="4943474" y="2497546"/>
            <a:ext cx="3133725" cy="559980"/>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7C46077-E48F-3628-5DDE-A70AE0904D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3373" y="2625306"/>
            <a:ext cx="2819400" cy="310560"/>
          </a:xfrm>
          <a:prstGeom prst="rect">
            <a:avLst/>
          </a:prstGeom>
        </p:spPr>
      </p:pic>
      <p:sp>
        <p:nvSpPr>
          <p:cNvPr id="9" name="TextBox 8">
            <a:extLst>
              <a:ext uri="{FF2B5EF4-FFF2-40B4-BE49-F238E27FC236}">
                <a16:creationId xmlns:a16="http://schemas.microsoft.com/office/drawing/2014/main" id="{0EAF0985-B904-E529-45F0-91E433AC467D}"/>
              </a:ext>
            </a:extLst>
          </p:cNvPr>
          <p:cNvSpPr txBox="1"/>
          <p:nvPr/>
        </p:nvSpPr>
        <p:spPr>
          <a:xfrm>
            <a:off x="3232782" y="3391852"/>
            <a:ext cx="7553996" cy="2108078"/>
          </a:xfrm>
          <a:prstGeom prst="rect">
            <a:avLst/>
          </a:prstGeom>
          <a:noFill/>
        </p:spPr>
        <p:txBody>
          <a:bodyPr wrap="square" rtlCol="0">
            <a:spAutoFit/>
          </a:bodyPr>
          <a:lstStyle/>
          <a:p>
            <a:pPr algn="ctr">
              <a:lnSpc>
                <a:spcPts val="1333"/>
              </a:lnSpc>
              <a:spcAft>
                <a:spcPts val="1333"/>
              </a:spcAft>
            </a:pPr>
            <a:r>
              <a:rPr lang="en-US" sz="1600" b="1" i="1" baseline="30000" dirty="0">
                <a:solidFill>
                  <a:schemeClr val="tx2"/>
                </a:solidFill>
                <a:effectLst>
                  <a:outerShdw blurRad="38100" dist="38100" dir="2700000" algn="tl">
                    <a:srgbClr val="000000">
                      <a:alpha val="43137"/>
                    </a:srgbClr>
                  </a:outerShdw>
                </a:effectLst>
              </a:rPr>
              <a:t>Mission Statement – </a:t>
            </a:r>
            <a:r>
              <a:rPr lang="en-US" sz="1600" baseline="30000" dirty="0">
                <a:solidFill>
                  <a:schemeClr val="tx2"/>
                </a:solidFill>
                <a:effectLst>
                  <a:outerShdw blurRad="38100" dist="38100" dir="2700000" algn="tl">
                    <a:srgbClr val="000000">
                      <a:alpha val="43137"/>
                    </a:srgbClr>
                  </a:outerShdw>
                </a:effectLst>
              </a:rPr>
              <a:t>The mission of Charles County Government is to provide our citizens the highest quality service possible in a</a:t>
            </a:r>
            <a:r>
              <a:rPr lang="en-US" sz="1600" dirty="0">
                <a:solidFill>
                  <a:schemeClr val="tx2"/>
                </a:solidFill>
                <a:effectLst>
                  <a:outerShdw blurRad="38100" dist="38100" dir="2700000" algn="tl">
                    <a:srgbClr val="000000">
                      <a:alpha val="43137"/>
                    </a:srgbClr>
                  </a:outerShdw>
                </a:effectLst>
              </a:rPr>
              <a:t> </a:t>
            </a:r>
            <a:r>
              <a:rPr lang="en-US" sz="1600" baseline="30000" dirty="0">
                <a:solidFill>
                  <a:schemeClr val="tx2"/>
                </a:solidFill>
                <a:effectLst>
                  <a:outerShdw blurRad="38100" dist="38100" dir="2700000" algn="tl">
                    <a:srgbClr val="000000">
                      <a:alpha val="43137"/>
                    </a:srgbClr>
                  </a:outerShdw>
                </a:effectLst>
              </a:rPr>
              <a:t>timely, efficient and courteous manner. To achieve this goal, our government must be operated in an open and accessible</a:t>
            </a:r>
            <a:r>
              <a:rPr lang="en-US" sz="1600" dirty="0">
                <a:solidFill>
                  <a:schemeClr val="tx2"/>
                </a:solidFill>
                <a:effectLst>
                  <a:outerShdw blurRad="38100" dist="38100" dir="2700000" algn="tl">
                    <a:srgbClr val="000000">
                      <a:alpha val="43137"/>
                    </a:srgbClr>
                  </a:outerShdw>
                </a:effectLst>
              </a:rPr>
              <a:t> </a:t>
            </a:r>
            <a:r>
              <a:rPr lang="en-US" sz="1600" baseline="30000" dirty="0">
                <a:solidFill>
                  <a:schemeClr val="tx2"/>
                </a:solidFill>
                <a:effectLst>
                  <a:outerShdw blurRad="38100" dist="38100" dir="2700000" algn="tl">
                    <a:srgbClr val="000000">
                      <a:alpha val="43137"/>
                    </a:srgbClr>
                  </a:outerShdw>
                </a:effectLst>
              </a:rPr>
              <a:t>atmosphere, be based on comprehensive long- and short-term planning and have an appropriate managerial organization tempered</a:t>
            </a:r>
            <a:r>
              <a:rPr lang="en-US" sz="1600" dirty="0">
                <a:solidFill>
                  <a:schemeClr val="tx2"/>
                </a:solidFill>
                <a:effectLst>
                  <a:outerShdw blurRad="38100" dist="38100" dir="2700000" algn="tl">
                    <a:srgbClr val="000000">
                      <a:alpha val="43137"/>
                    </a:srgbClr>
                  </a:outerShdw>
                </a:effectLst>
              </a:rPr>
              <a:t> </a:t>
            </a:r>
            <a:r>
              <a:rPr lang="en-US" sz="1600" baseline="30000" dirty="0">
                <a:solidFill>
                  <a:schemeClr val="tx2"/>
                </a:solidFill>
                <a:effectLst>
                  <a:outerShdw blurRad="38100" dist="38100" dir="2700000" algn="tl">
                    <a:srgbClr val="000000">
                      <a:alpha val="43137"/>
                    </a:srgbClr>
                  </a:outerShdw>
                </a:effectLst>
              </a:rPr>
              <a:t>by fiscal responsibility. We support and encourage efforts to grow a diverse workplace.</a:t>
            </a:r>
          </a:p>
          <a:p>
            <a:pPr algn="ctr">
              <a:lnSpc>
                <a:spcPts val="1333"/>
              </a:lnSpc>
              <a:spcAft>
                <a:spcPts val="1333"/>
              </a:spcAft>
            </a:pPr>
            <a:r>
              <a:rPr lang="en-US" sz="1600" b="1" i="1" baseline="30000" dirty="0">
                <a:solidFill>
                  <a:schemeClr val="tx2"/>
                </a:solidFill>
                <a:effectLst>
                  <a:outerShdw blurRad="38100" dist="38100" dir="2700000" algn="tl">
                    <a:srgbClr val="000000">
                      <a:alpha val="43137"/>
                    </a:srgbClr>
                  </a:outerShdw>
                </a:effectLst>
              </a:rPr>
              <a:t>Vision Statement</a:t>
            </a:r>
            <a:r>
              <a:rPr lang="en-US" sz="1600" baseline="30000" dirty="0">
                <a:solidFill>
                  <a:schemeClr val="tx2"/>
                </a:solidFill>
                <a:effectLst>
                  <a:outerShdw blurRad="38100" dist="38100" dir="2700000" algn="tl">
                    <a:srgbClr val="000000">
                      <a:alpha val="43137"/>
                    </a:srgbClr>
                  </a:outerShdw>
                </a:effectLst>
              </a:rPr>
              <a:t> – Charles County is a place where all people thrive and businesses grow and prosper; where the preservation of</a:t>
            </a:r>
            <a:r>
              <a:rPr lang="en-US" sz="1600" dirty="0">
                <a:solidFill>
                  <a:schemeClr val="tx2"/>
                </a:solidFill>
                <a:effectLst>
                  <a:outerShdw blurRad="38100" dist="38100" dir="2700000" algn="tl">
                    <a:srgbClr val="000000">
                      <a:alpha val="43137"/>
                    </a:srgbClr>
                  </a:outerShdw>
                </a:effectLst>
              </a:rPr>
              <a:t> </a:t>
            </a:r>
            <a:r>
              <a:rPr lang="en-US" sz="1600" baseline="30000" dirty="0">
                <a:solidFill>
                  <a:schemeClr val="tx2"/>
                </a:solidFill>
                <a:effectLst>
                  <a:outerShdw blurRad="38100" dist="38100" dir="2700000" algn="tl">
                    <a:srgbClr val="000000">
                      <a:alpha val="43137"/>
                    </a:srgbClr>
                  </a:outerShdw>
                </a:effectLst>
              </a:rPr>
              <a:t>our heritage and environment is paramount; where government services to its citizens are provided at the highest level of</a:t>
            </a:r>
            <a:r>
              <a:rPr lang="en-US" sz="1600" dirty="0">
                <a:solidFill>
                  <a:schemeClr val="tx2"/>
                </a:solidFill>
                <a:effectLst>
                  <a:outerShdw blurRad="38100" dist="38100" dir="2700000" algn="tl">
                    <a:srgbClr val="000000">
                      <a:alpha val="43137"/>
                    </a:srgbClr>
                  </a:outerShdw>
                </a:effectLst>
              </a:rPr>
              <a:t> </a:t>
            </a:r>
            <a:r>
              <a:rPr lang="en-US" sz="1600" baseline="30000" dirty="0">
                <a:solidFill>
                  <a:schemeClr val="tx2"/>
                </a:solidFill>
                <a:effectLst>
                  <a:outerShdw blurRad="38100" dist="38100" dir="2700000" algn="tl">
                    <a:srgbClr val="000000">
                      <a:alpha val="43137"/>
                    </a:srgbClr>
                  </a:outerShdw>
                </a:effectLst>
              </a:rPr>
              <a:t>excellence; and where the quality of life is the best in the nation.</a:t>
            </a:r>
          </a:p>
          <a:p>
            <a:pPr algn="ctr">
              <a:lnSpc>
                <a:spcPts val="1333"/>
              </a:lnSpc>
              <a:spcAft>
                <a:spcPts val="1333"/>
              </a:spcAft>
            </a:pPr>
            <a:r>
              <a:rPr lang="en-US" sz="1600" b="1" i="1" baseline="30000" dirty="0">
                <a:solidFill>
                  <a:schemeClr val="tx2"/>
                </a:solidFill>
                <a:effectLst>
                  <a:outerShdw blurRad="38100" dist="38100" dir="2700000" algn="tl">
                    <a:srgbClr val="000000">
                      <a:alpha val="43137"/>
                    </a:srgbClr>
                  </a:outerShdw>
                </a:effectLst>
              </a:rPr>
              <a:t>Equal Opportunity Employer – </a:t>
            </a:r>
            <a:r>
              <a:rPr lang="en-US" sz="1600" baseline="30000" dirty="0">
                <a:solidFill>
                  <a:schemeClr val="tx2"/>
                </a:solidFill>
                <a:effectLst>
                  <a:outerShdw blurRad="38100" dist="38100" dir="2700000" algn="tl">
                    <a:srgbClr val="000000">
                      <a:alpha val="43137"/>
                    </a:srgbClr>
                  </a:outerShdw>
                </a:effectLst>
              </a:rPr>
              <a:t> It is the policy of Charles County to provide equal employment opportunity to all persons regardless</a:t>
            </a:r>
            <a:r>
              <a:rPr lang="en-US" sz="1600" dirty="0">
                <a:solidFill>
                  <a:schemeClr val="tx2"/>
                </a:solidFill>
                <a:effectLst>
                  <a:outerShdw blurRad="38100" dist="38100" dir="2700000" algn="tl">
                    <a:srgbClr val="000000">
                      <a:alpha val="43137"/>
                    </a:srgbClr>
                  </a:outerShdw>
                </a:effectLst>
              </a:rPr>
              <a:t> </a:t>
            </a:r>
            <a:r>
              <a:rPr lang="en-US" sz="1600" baseline="30000" dirty="0">
                <a:solidFill>
                  <a:schemeClr val="tx2"/>
                </a:solidFill>
                <a:effectLst>
                  <a:outerShdw blurRad="38100" dist="38100" dir="2700000" algn="tl">
                    <a:srgbClr val="000000">
                      <a:alpha val="43137"/>
                    </a:srgbClr>
                  </a:outerShdw>
                </a:effectLst>
              </a:rPr>
              <a:t>of race, color, sex, age, national origin, religious or political affiliation or opinion, disability, marital status, sexual orientation, genetic</a:t>
            </a:r>
            <a:r>
              <a:rPr lang="en-US" sz="1600" dirty="0">
                <a:solidFill>
                  <a:schemeClr val="tx2"/>
                </a:solidFill>
                <a:effectLst>
                  <a:outerShdw blurRad="38100" dist="38100" dir="2700000" algn="tl">
                    <a:srgbClr val="000000">
                      <a:alpha val="43137"/>
                    </a:srgbClr>
                  </a:outerShdw>
                </a:effectLst>
              </a:rPr>
              <a:t> </a:t>
            </a:r>
            <a:r>
              <a:rPr lang="en-US" sz="1600" baseline="30000" dirty="0">
                <a:solidFill>
                  <a:schemeClr val="tx2"/>
                </a:solidFill>
                <a:effectLst>
                  <a:outerShdw blurRad="38100" dist="38100" dir="2700000" algn="tl">
                    <a:srgbClr val="000000">
                      <a:alpha val="43137"/>
                    </a:srgbClr>
                  </a:outerShdw>
                </a:effectLst>
              </a:rPr>
              <a:t>information, gender identity or expression, or any other status protected by law.</a:t>
            </a:r>
            <a:endParaRPr lang="en-US" sz="1867"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23186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2" name="Rectangle 21">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DD733AE-DD5E-4C77-8BCD-72BF12A06B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a16="http://schemas.microsoft.com/office/drawing/2014/main" id="{51DE90A4-932E-4370-BA07-30F43254C0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A19CA4A-B208-452A-8BE4-BC6940D33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a:extLst>
                <a:ext uri="{FF2B5EF4-FFF2-40B4-BE49-F238E27FC236}">
                  <a16:creationId xmlns:a16="http://schemas.microsoft.com/office/drawing/2014/main" id="{A1E16883-5140-47C4-A9AD-AD6598AC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B1E84E6A-F5AE-4F4D-98F2-82FE4FCC2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Isosceles Triangle 33">
              <a:extLst>
                <a:ext uri="{FF2B5EF4-FFF2-40B4-BE49-F238E27FC236}">
                  <a16:creationId xmlns:a16="http://schemas.microsoft.com/office/drawing/2014/main" id="{DDE7DDC9-17D4-4686-833D-48F8733B4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 name="Title 1">
            <a:extLst>
              <a:ext uri="{FF2B5EF4-FFF2-40B4-BE49-F238E27FC236}">
                <a16:creationId xmlns:a16="http://schemas.microsoft.com/office/drawing/2014/main" id="{BCB3F2F6-C97E-37AD-BA86-CAA30CBFE140}"/>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spcAft>
                <a:spcPts val="600"/>
              </a:spcAft>
            </a:pPr>
            <a:r>
              <a:rPr lang="en-US" sz="3600">
                <a:solidFill>
                  <a:schemeClr val="accent1"/>
                </a:solidFill>
              </a:rPr>
              <a:t>What is the Community Reinvestment &amp; Repair Fund?</a:t>
            </a:r>
          </a:p>
        </p:txBody>
      </p:sp>
      <p:sp>
        <p:nvSpPr>
          <p:cNvPr id="3" name="Text Placeholder 2">
            <a:extLst>
              <a:ext uri="{FF2B5EF4-FFF2-40B4-BE49-F238E27FC236}">
                <a16:creationId xmlns:a16="http://schemas.microsoft.com/office/drawing/2014/main" id="{A651608F-2D6C-A6B9-26AB-3BE7665A5A54}"/>
              </a:ext>
            </a:extLst>
          </p:cNvPr>
          <p:cNvSpPr txBox="1">
            <a:spLocks/>
          </p:cNvSpPr>
          <p:nvPr/>
        </p:nvSpPr>
        <p:spPr>
          <a:xfrm>
            <a:off x="677334" y="2160589"/>
            <a:ext cx="8596668" cy="3880773"/>
          </a:xfrm>
          <a:prstGeom prst="rect">
            <a:avLst/>
          </a:prstGeom>
        </p:spPr>
        <p:txBody>
          <a:bodyPr vert="horz" lIns="91440" tIns="45720" rIns="91440" bIns="45720" rtlCol="0">
            <a:normAutofit/>
          </a:bodyPr>
          <a:lstStyle>
            <a:lvl1pPr marL="228600" indent="-228600" algn="l" defTabSz="914400" rtl="0" eaLnBrk="1" latinLnBrk="0" hangingPunct="1">
              <a:lnSpc>
                <a:spcPct val="14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40000"/>
              </a:lnSpc>
              <a:spcBef>
                <a:spcPts val="500"/>
              </a:spcBef>
              <a:buFont typeface="Arial" panose="020B0604020202020204" pitchFamily="34" charset="0"/>
              <a:buChar char="•"/>
              <a:defRPr sz="1200" kern="1200">
                <a:solidFill>
                  <a:schemeClr val="tx1"/>
                </a:solidFill>
                <a:latin typeface="+mn-lt"/>
                <a:ea typeface="+mn-ea"/>
                <a:cs typeface="+mn-cs"/>
              </a:defRPr>
            </a:lvl2pPr>
            <a:lvl3pPr marL="685800" indent="-228600" algn="l" defTabSz="914400" rtl="0" eaLnBrk="1" latinLnBrk="0" hangingPunct="1">
              <a:lnSpc>
                <a:spcPct val="140000"/>
              </a:lnSpc>
              <a:spcBef>
                <a:spcPts val="500"/>
              </a:spcBef>
              <a:buFont typeface="Arial" panose="020B0604020202020204" pitchFamily="34" charset="0"/>
              <a:buChar char="•"/>
              <a:defRPr sz="1100" kern="1200">
                <a:solidFill>
                  <a:schemeClr val="tx1"/>
                </a:solidFill>
                <a:latin typeface="+mn-lt"/>
                <a:ea typeface="+mn-ea"/>
                <a:cs typeface="+mn-cs"/>
              </a:defRPr>
            </a:lvl3pPr>
            <a:lvl4pPr marL="914400" indent="-228600" algn="l" defTabSz="914400" rtl="0" eaLnBrk="1" latinLnBrk="0" hangingPunct="1">
              <a:lnSpc>
                <a:spcPct val="140000"/>
              </a:lnSpc>
              <a:spcBef>
                <a:spcPts val="500"/>
              </a:spcBef>
              <a:buFont typeface="Arial" panose="020B0604020202020204" pitchFamily="34" charset="0"/>
              <a:buChar char="•"/>
              <a:defRPr sz="1050" kern="1200">
                <a:solidFill>
                  <a:schemeClr val="tx1"/>
                </a:solidFill>
                <a:latin typeface="+mn-lt"/>
                <a:ea typeface="+mn-ea"/>
                <a:cs typeface="+mn-cs"/>
              </a:defRPr>
            </a:lvl4pPr>
            <a:lvl5pPr marL="1143000" indent="-228600" algn="l" defTabSz="914400" rtl="0" eaLnBrk="1" latinLnBrk="0" hangingPunct="1">
              <a:lnSpc>
                <a:spcPct val="14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fontAlgn="auto">
              <a:buClr>
                <a:schemeClr val="accent1"/>
              </a:buClr>
              <a:buSzPct val="80000"/>
              <a:buNone/>
              <a:tabLst/>
              <a:defRPr/>
            </a:pPr>
            <a:r>
              <a:rPr kumimoji="0" lang="en-US" sz="1800" b="1" i="0" u="none" strike="noStrike" cap="none" spc="0" normalizeH="0" baseline="0" noProof="0" dirty="0">
                <a:ln>
                  <a:noFill/>
                </a:ln>
                <a:solidFill>
                  <a:schemeClr val="tx1">
                    <a:lumMod val="75000"/>
                    <a:lumOff val="25000"/>
                  </a:schemeClr>
                </a:solidFill>
                <a:effectLst/>
                <a:uLnTx/>
                <a:uFillTx/>
              </a:rPr>
              <a:t>A new opportunity</a:t>
            </a:r>
            <a:r>
              <a:rPr lang="en-US" sz="1800" b="1" dirty="0">
                <a:solidFill>
                  <a:schemeClr val="tx1">
                    <a:lumMod val="75000"/>
                    <a:lumOff val="25000"/>
                  </a:schemeClr>
                </a:solidFill>
              </a:rPr>
              <a:t> that will </a:t>
            </a:r>
            <a:r>
              <a:rPr kumimoji="0" lang="en-US" sz="1800" b="1" i="0" u="none" strike="noStrike" cap="none" spc="0" normalizeH="0" baseline="0" noProof="0" dirty="0">
                <a:ln>
                  <a:noFill/>
                </a:ln>
                <a:solidFill>
                  <a:schemeClr val="tx1">
                    <a:lumMod val="75000"/>
                    <a:lumOff val="25000"/>
                  </a:schemeClr>
                </a:solidFill>
                <a:effectLst/>
                <a:uLnTx/>
                <a:uFillTx/>
              </a:rPr>
              <a:t>help build the capacity for an upward mobility initiatives making a positive impact on our community. </a:t>
            </a:r>
          </a:p>
          <a:p>
            <a:pPr marL="228600" marR="0" lvl="0" defTabSz="457200" fontAlgn="auto">
              <a:buClr>
                <a:schemeClr val="accent1"/>
              </a:buClr>
              <a:buSzPct val="80000"/>
              <a:buFont typeface="Wingdings 3" charset="2"/>
              <a:buChar char=""/>
              <a:tabLst/>
              <a:defRPr/>
            </a:pPr>
            <a:r>
              <a:rPr kumimoji="0" lang="en-US" b="0" i="0" u="none" strike="noStrike" cap="none" spc="0" normalizeH="0" baseline="0" noProof="0" dirty="0">
                <a:ln>
                  <a:noFill/>
                </a:ln>
                <a:solidFill>
                  <a:schemeClr val="tx1">
                    <a:lumMod val="75000"/>
                    <a:lumOff val="25000"/>
                  </a:schemeClr>
                </a:solidFill>
                <a:effectLst/>
                <a:uLnTx/>
                <a:uFillTx/>
              </a:rPr>
              <a:t>In 2023, the Maryland General Assembly approved the Cannabis Reform Act, which created an additional stream of funding for all counties in Maryland, including Charles County. This new funding is called the Community Reinvestment and Repair Fund (CRRF).</a:t>
            </a:r>
          </a:p>
          <a:p>
            <a:pPr marL="228600" marR="0" lvl="0" defTabSz="457200" fontAlgn="auto">
              <a:buClr>
                <a:schemeClr val="accent1"/>
              </a:buClr>
              <a:buSzPct val="80000"/>
              <a:buFont typeface="Wingdings 3" charset="2"/>
              <a:buChar char=""/>
              <a:tabLst/>
              <a:defRPr/>
            </a:pPr>
            <a:r>
              <a:rPr kumimoji="0" lang="en-US" b="0" i="0" u="none" strike="noStrike" cap="none" spc="0" normalizeH="0" baseline="0" noProof="0" dirty="0">
                <a:ln>
                  <a:noFill/>
                </a:ln>
                <a:solidFill>
                  <a:schemeClr val="tx1">
                    <a:lumMod val="75000"/>
                    <a:lumOff val="25000"/>
                  </a:schemeClr>
                </a:solidFill>
                <a:effectLst/>
                <a:uLnTx/>
                <a:uFillTx/>
              </a:rPr>
              <a:t>Now that Charles County has access to additional funding from the state of Maryland, we are engaging with the community to decide how to best use this money for programs and initiatives.</a:t>
            </a:r>
          </a:p>
        </p:txBody>
      </p:sp>
    </p:spTree>
    <p:extLst>
      <p:ext uri="{BB962C8B-B14F-4D97-AF65-F5344CB8AC3E}">
        <p14:creationId xmlns:p14="http://schemas.microsoft.com/office/powerpoint/2010/main" val="109762391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5AC753-BE80-C820-3168-B3AF9C1841E2}"/>
              </a:ext>
            </a:extLst>
          </p:cNvPr>
          <p:cNvSpPr>
            <a:spLocks noGrp="1"/>
          </p:cNvSpPr>
          <p:nvPr>
            <p:ph type="title"/>
          </p:nvPr>
        </p:nvSpPr>
        <p:spPr>
          <a:xfrm>
            <a:off x="1286933" y="609600"/>
            <a:ext cx="10197494" cy="1099457"/>
          </a:xfrm>
        </p:spPr>
        <p:txBody>
          <a:bodyPr>
            <a:normAutofit/>
          </a:bodyPr>
          <a:lstStyle/>
          <a:p>
            <a:r>
              <a:rPr lang="en-US"/>
              <a:t>State of Maryland CRRF Guidelines</a:t>
            </a:r>
            <a:endParaRPr lang="en-US" dirty="0"/>
          </a:p>
        </p:txBody>
      </p:sp>
      <p:sp>
        <p:nvSpPr>
          <p:cNvPr id="12"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6F1C36A9-3670-D8E8-CCB6-FB2EADB4BC78}"/>
              </a:ext>
            </a:extLst>
          </p:cNvPr>
          <p:cNvGraphicFramePr>
            <a:graphicFrameLocks noGrp="1"/>
          </p:cNvGraphicFramePr>
          <p:nvPr>
            <p:ph idx="1"/>
            <p:extLst>
              <p:ext uri="{D42A27DB-BD31-4B8C-83A1-F6EECF244321}">
                <p14:modId xmlns:p14="http://schemas.microsoft.com/office/powerpoint/2010/main" val="3443581694"/>
              </p:ext>
            </p:extLst>
          </p:nvPr>
        </p:nvGraphicFramePr>
        <p:xfrm>
          <a:off x="707573" y="1352550"/>
          <a:ext cx="10197494" cy="4689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060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0" name="Straight Connector 59">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2"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5"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Isosceles Triangle 67">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9" name="Isosceles Triangle 68">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71" name="Rectangle 7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5" name="Isosceles Triangle 7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Title 4">
            <a:extLst>
              <a:ext uri="{FF2B5EF4-FFF2-40B4-BE49-F238E27FC236}">
                <a16:creationId xmlns:a16="http://schemas.microsoft.com/office/drawing/2014/main" id="{66B6D9B5-73EC-AA17-4EF3-8A00CF9E95EB}"/>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a:solidFill>
                  <a:schemeClr val="bg1"/>
                </a:solidFill>
              </a:rPr>
              <a:t>Charles County’s Approach to CRRF</a:t>
            </a:r>
          </a:p>
        </p:txBody>
      </p:sp>
      <p:sp>
        <p:nvSpPr>
          <p:cNvPr id="54" name="Content Placeholder 6">
            <a:extLst>
              <a:ext uri="{FF2B5EF4-FFF2-40B4-BE49-F238E27FC236}">
                <a16:creationId xmlns:a16="http://schemas.microsoft.com/office/drawing/2014/main" id="{EC21B1E9-799F-FC28-5753-FC72BA88A7D1}"/>
              </a:ext>
            </a:extLst>
          </p:cNvPr>
          <p:cNvSpPr>
            <a:spLocks noGrp="1"/>
          </p:cNvSpPr>
          <p:nvPr>
            <p:ph sz="half" idx="2"/>
          </p:nvPr>
        </p:nvSpPr>
        <p:spPr>
          <a:xfrm>
            <a:off x="673754" y="2160590"/>
            <a:ext cx="3973943" cy="3440110"/>
          </a:xfrm>
        </p:spPr>
        <p:txBody>
          <a:bodyPr vert="horz" lIns="91440" tIns="45720" rIns="91440" bIns="45720" rtlCol="0">
            <a:normAutofit/>
          </a:bodyPr>
          <a:lstStyle/>
          <a:p>
            <a:pPr>
              <a:lnSpc>
                <a:spcPct val="90000"/>
              </a:lnSpc>
              <a:defRPr/>
            </a:pPr>
            <a:r>
              <a:rPr kumimoji="0" lang="en-US" sz="1500" b="0" i="0" u="none" strike="noStrike" cap="none" spc="0" normalizeH="0" baseline="0" noProof="0" dirty="0">
                <a:ln>
                  <a:noFill/>
                </a:ln>
                <a:solidFill>
                  <a:schemeClr val="bg1"/>
                </a:solidFill>
                <a:effectLst/>
                <a:uLnTx/>
                <a:uFillTx/>
              </a:rPr>
              <a:t>The Office of Equity &amp; Access manages Charles County Government’s CRRF plan and process.</a:t>
            </a:r>
          </a:p>
          <a:p>
            <a:pPr>
              <a:lnSpc>
                <a:spcPct val="90000"/>
              </a:lnSpc>
              <a:defRPr/>
            </a:pPr>
            <a:r>
              <a:rPr lang="en-US" sz="1500" dirty="0">
                <a:solidFill>
                  <a:schemeClr val="bg1"/>
                </a:solidFill>
                <a:effectLst/>
              </a:rPr>
              <a:t>A CRRF Workgroup was created last year to help the Office of Equity &amp; Access engage the community, assess needs, and make funding recommendations.</a:t>
            </a:r>
          </a:p>
          <a:p>
            <a:pPr>
              <a:lnSpc>
                <a:spcPct val="90000"/>
              </a:lnSpc>
              <a:defRPr/>
            </a:pPr>
            <a:r>
              <a:rPr lang="en-US" sz="1500" dirty="0">
                <a:solidFill>
                  <a:schemeClr val="bg1"/>
                </a:solidFill>
                <a:effectLst/>
              </a:rPr>
              <a:t>The CRRF Workgroup is a diverse group of community stakeholders and Charles County Government staff who help the Office of Equity &amp; Access engage with the community and determine the most effective use of CRRF funds each fiscal year.</a:t>
            </a:r>
          </a:p>
          <a:p>
            <a:pPr>
              <a:lnSpc>
                <a:spcPct val="90000"/>
              </a:lnSpc>
              <a:defRPr/>
            </a:pPr>
            <a:endParaRPr lang="en-US" sz="1500" dirty="0">
              <a:solidFill>
                <a:schemeClr val="bg1"/>
              </a:solidFill>
              <a:effectLst/>
            </a:endParaRPr>
          </a:p>
          <a:p>
            <a:pPr>
              <a:lnSpc>
                <a:spcPct val="90000"/>
              </a:lnSpc>
              <a:defRPr/>
            </a:pPr>
            <a:endParaRPr kumimoji="0" lang="en-US" sz="1500" b="0" i="0" u="none" strike="noStrike" cap="none" spc="0" normalizeH="0" baseline="0" noProof="0" dirty="0">
              <a:ln>
                <a:noFill/>
              </a:ln>
              <a:solidFill>
                <a:schemeClr val="bg1"/>
              </a:solidFill>
              <a:effectLst/>
              <a:uLnTx/>
              <a:uFillTx/>
            </a:endParaRPr>
          </a:p>
          <a:p>
            <a:pPr>
              <a:lnSpc>
                <a:spcPct val="90000"/>
              </a:lnSpc>
            </a:pPr>
            <a:endParaRPr lang="en-US" sz="1500" dirty="0">
              <a:solidFill>
                <a:schemeClr val="bg1"/>
              </a:solidFill>
            </a:endParaRPr>
          </a:p>
        </p:txBody>
      </p:sp>
      <p:pic>
        <p:nvPicPr>
          <p:cNvPr id="9" name="Content Placeholder 8" descr="Text&#10;&#10;AI-generated content may be incorrect.">
            <a:extLst>
              <a:ext uri="{FF2B5EF4-FFF2-40B4-BE49-F238E27FC236}">
                <a16:creationId xmlns:a16="http://schemas.microsoft.com/office/drawing/2014/main" id="{F0D74360-2E58-5EC1-264F-5FF604701A9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1" y="1256042"/>
            <a:ext cx="5143500" cy="4333400"/>
          </a:xfrm>
          <a:prstGeom prst="rect">
            <a:avLst/>
          </a:prstGeom>
        </p:spPr>
      </p:pic>
      <p:sp>
        <p:nvSpPr>
          <p:cNvPr id="77" name="Isosceles Triangle 7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213766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A3AB3-5217-C0F2-B010-C95F25351CC8}"/>
              </a:ext>
            </a:extLst>
          </p:cNvPr>
          <p:cNvSpPr>
            <a:spLocks noGrp="1"/>
          </p:cNvSpPr>
          <p:nvPr>
            <p:ph type="title"/>
          </p:nvPr>
        </p:nvSpPr>
        <p:spPr>
          <a:xfrm>
            <a:off x="987727" y="172702"/>
            <a:ext cx="9849751" cy="842009"/>
          </a:xfrm>
        </p:spPr>
        <p:txBody>
          <a:bodyPr anchor="b">
            <a:normAutofit/>
          </a:bodyPr>
          <a:lstStyle/>
          <a:p>
            <a:r>
              <a:rPr lang="en-US" dirty="0"/>
              <a:t>CRRF Workgroup Members </a:t>
            </a:r>
          </a:p>
        </p:txBody>
      </p:sp>
      <p:sp>
        <p:nvSpPr>
          <p:cNvPr id="3" name="Content Placeholder 2">
            <a:extLst>
              <a:ext uri="{FF2B5EF4-FFF2-40B4-BE49-F238E27FC236}">
                <a16:creationId xmlns:a16="http://schemas.microsoft.com/office/drawing/2014/main" id="{DD7CD7C6-CA71-1BBE-E486-9EB448751318}"/>
              </a:ext>
            </a:extLst>
          </p:cNvPr>
          <p:cNvSpPr>
            <a:spLocks noGrp="1"/>
          </p:cNvSpPr>
          <p:nvPr>
            <p:ph idx="1"/>
          </p:nvPr>
        </p:nvSpPr>
        <p:spPr>
          <a:xfrm>
            <a:off x="769634" y="1248988"/>
            <a:ext cx="10285935" cy="4471280"/>
          </a:xfrm>
        </p:spPr>
        <p:txBody>
          <a:bodyPr numCol="2">
            <a:normAutofit fontScale="85000" lnSpcReduction="20000"/>
          </a:bodyPr>
          <a:lstStyle/>
          <a:p>
            <a:pPr marL="0">
              <a:spcBef>
                <a:spcPts val="0"/>
              </a:spcBef>
              <a:buNone/>
            </a:pPr>
            <a:r>
              <a:rPr lang="en-US" sz="1400" b="1" i="1" u="sng" kern="100" dirty="0">
                <a:effectLst/>
                <a:latin typeface="Aptos" panose="020B0004020202020204" pitchFamily="34" charset="0"/>
                <a:ea typeface="Aptos" panose="020B0004020202020204" pitchFamily="34" charset="0"/>
                <a:cs typeface="Times New Roman" panose="02020603050405020304" pitchFamily="18" charset="0"/>
              </a:rPr>
              <a:t>Subject Matter Stakeholders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endParaRPr lang="en-US" sz="105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Christie Burnett, Executive Director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Charitable Trust</a:t>
            </a:r>
            <a:endParaRPr lang="en-US" sz="1200" i="1" kern="100" dirty="0">
              <a:solidFill>
                <a:schemeClr val="tx2"/>
              </a:solidFill>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endParaRPr lang="en-US" sz="1200" b="1"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Sara Carruth, Director of Criminal Justice Programs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Charles County Circuit Court</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Valarie Dent, Health, Equity, and Access Coordinator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Charles County Health Department</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KennethWayne Thompson, Executive Director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Charles County Public Library</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Traci Chappelear- Thomas, Director of Community Engagement and Equity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Charles County Public Schools</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Sapreen Khalaifeh, Local Management Board Supervisor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Department of Community Services</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Dr. Cordelia Holbert, Facilitator, Clinical Support Unit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Department of Social Services</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Chastity Durham-Miller, Small and Minority Business Development Specialist</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Economic Development Department</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Pam Gantt, Paramedic Mobile Integrated Health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Department of Emergency Services</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Lisa Cureton, Planning Technician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Department of Planning &amp; Growth Management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endPar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Rob Jones, Recreation Services Administrator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Department of Recreation, Parks and Tourism</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05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Stacey Schaefer, Executive Director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Charles County Resilience Authority</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Dr. Laurel James, TCYSB Executive Director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Tri County Youth Services Bureau</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endParaRPr lang="en-US" sz="1200" b="1" kern="100" dirty="0">
              <a:solidFill>
                <a:schemeClr val="tx2"/>
              </a:solidFill>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Renesha Miles, Chief Equity &amp; Access Officer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Office of Equity &amp; Access</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05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endParaRPr lang="en-US" sz="15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500" b="1" i="1" u="sng" kern="100" dirty="0">
                <a:effectLst/>
                <a:latin typeface="Aptos" panose="020B0004020202020204" pitchFamily="34" charset="0"/>
                <a:ea typeface="Aptos" panose="020B0004020202020204" pitchFamily="34" charset="0"/>
                <a:cs typeface="Times New Roman" panose="02020603050405020304" pitchFamily="18" charset="0"/>
              </a:rPr>
              <a:t>Ex Officio Members </a:t>
            </a:r>
          </a:p>
          <a:p>
            <a:pPr marL="0" marR="0">
              <a:spcBef>
                <a:spcPts val="0"/>
              </a:spcBef>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Terrah Dews, Associate County Attorney I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County Attorney’s Office</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Kelli Scherer, Budget Analyst II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Department of Fiscal &amp; Administrative Services</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Darryl Kinsey, Jr., Public Information Specialist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Media Services Division</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Doria Fleisher, Asst. Chief/Community Engagement Manager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Media Services Division</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Elaine Pollard, Equity &amp; Access Coordinator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Office of Equity &amp; Access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Elizabeth Phipps, Centers Administrator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Department of Community Services</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buNone/>
            </a:pPr>
            <a:r>
              <a:rPr lang="en-US"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Sarah Guy, Chief of Property Acquisition	</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buNone/>
            </a:pPr>
            <a:r>
              <a:rPr lang="en-US" sz="1200" i="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County Attorney’s Office</a:t>
            </a:r>
            <a:endParaRPr lang="en-US"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endParaRPr lang="en-US" sz="1050" dirty="0">
              <a:solidFill>
                <a:schemeClr val="tx2"/>
              </a:solidFill>
            </a:endParaRPr>
          </a:p>
        </p:txBody>
      </p:sp>
    </p:spTree>
    <p:extLst>
      <p:ext uri="{BB962C8B-B14F-4D97-AF65-F5344CB8AC3E}">
        <p14:creationId xmlns:p14="http://schemas.microsoft.com/office/powerpoint/2010/main" val="3774353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B579C-2EF0-0800-4228-386854A7646E}"/>
              </a:ext>
            </a:extLst>
          </p:cNvPr>
          <p:cNvSpPr>
            <a:spLocks noGrp="1"/>
          </p:cNvSpPr>
          <p:nvPr>
            <p:ph type="title"/>
          </p:nvPr>
        </p:nvSpPr>
        <p:spPr/>
        <p:txBody>
          <a:bodyPr/>
          <a:lstStyle/>
          <a:p>
            <a:r>
              <a:rPr lang="en-US" dirty="0"/>
              <a:t>CRRF Programs Funded in FY26</a:t>
            </a:r>
          </a:p>
        </p:txBody>
      </p:sp>
      <p:graphicFrame>
        <p:nvGraphicFramePr>
          <p:cNvPr id="7" name="Content Placeholder 6">
            <a:extLst>
              <a:ext uri="{FF2B5EF4-FFF2-40B4-BE49-F238E27FC236}">
                <a16:creationId xmlns:a16="http://schemas.microsoft.com/office/drawing/2014/main" id="{0A0E2BAB-6A95-021D-67D9-0D13831AD0EA}"/>
              </a:ext>
            </a:extLst>
          </p:cNvPr>
          <p:cNvGraphicFramePr>
            <a:graphicFrameLocks noGrp="1"/>
          </p:cNvGraphicFramePr>
          <p:nvPr>
            <p:ph sz="half" idx="1"/>
            <p:extLst>
              <p:ext uri="{D42A27DB-BD31-4B8C-83A1-F6EECF244321}">
                <p14:modId xmlns:p14="http://schemas.microsoft.com/office/powerpoint/2010/main" val="1386151590"/>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9F177D0E-32AB-193B-D172-62B40270A391}"/>
              </a:ext>
            </a:extLst>
          </p:cNvPr>
          <p:cNvSpPr>
            <a:spLocks noGrp="1"/>
          </p:cNvSpPr>
          <p:nvPr>
            <p:ph sz="half" idx="2"/>
          </p:nvPr>
        </p:nvSpPr>
        <p:spPr>
          <a:xfrm>
            <a:off x="5089970" y="2160589"/>
            <a:ext cx="4657534" cy="3880773"/>
          </a:xfrm>
        </p:spPr>
        <p:txBody>
          <a:bodyPr>
            <a:normAutofit/>
          </a:bodyPr>
          <a:lstStyle/>
          <a:p>
            <a:r>
              <a:rPr lang="en-US" dirty="0"/>
              <a:t>$811,000 was originally adopted for FY26; $411,000 Charitable Trust Grant Program and $400,000 Department of Community (DCS) Services Aging Programs </a:t>
            </a:r>
          </a:p>
          <a:p>
            <a:r>
              <a:rPr lang="en-US" dirty="0"/>
              <a:t>$547,620 expended to date which includes:$411,000 Charitable Trust, $113,772 DCS programs, $22,848 Office of Equity &amp; Access (OEA) Programs. </a:t>
            </a:r>
          </a:p>
          <a:p>
            <a:pPr marL="0" indent="0" algn="ctr">
              <a:buNone/>
            </a:pPr>
            <a:r>
              <a:rPr lang="en-US" dirty="0"/>
              <a:t>Allocated funds that are not expended during the designated FY will be returned to CRRF for future use.    </a:t>
            </a:r>
          </a:p>
        </p:txBody>
      </p:sp>
    </p:spTree>
    <p:extLst>
      <p:ext uri="{BB962C8B-B14F-4D97-AF65-F5344CB8AC3E}">
        <p14:creationId xmlns:p14="http://schemas.microsoft.com/office/powerpoint/2010/main" val="1082009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E3ECCA6-4312-299A-4421-C63C975D121D}"/>
              </a:ext>
            </a:extLst>
          </p:cNvPr>
          <p:cNvSpPr>
            <a:spLocks noGrp="1"/>
          </p:cNvSpPr>
          <p:nvPr>
            <p:ph type="title"/>
          </p:nvPr>
        </p:nvSpPr>
        <p:spPr>
          <a:xfrm>
            <a:off x="1286933" y="609600"/>
            <a:ext cx="10197494" cy="1099457"/>
          </a:xfrm>
        </p:spPr>
        <p:txBody>
          <a:bodyPr>
            <a:normAutofit/>
          </a:bodyPr>
          <a:lstStyle/>
          <a:p>
            <a:r>
              <a:rPr lang="en-US" dirty="0"/>
              <a:t>CRRF Funded and Facilitated Programs in FY26</a:t>
            </a:r>
          </a:p>
        </p:txBody>
      </p:sp>
      <p:sp>
        <p:nvSpPr>
          <p:cNvPr id="14" name="Isosceles Triangle 1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8" name="Content Placeholder 5">
            <a:extLst>
              <a:ext uri="{FF2B5EF4-FFF2-40B4-BE49-F238E27FC236}">
                <a16:creationId xmlns:a16="http://schemas.microsoft.com/office/drawing/2014/main" id="{655ADD41-63D0-9D4A-EDD9-7D05A21FCA5E}"/>
              </a:ext>
            </a:extLst>
          </p:cNvPr>
          <p:cNvGraphicFramePr>
            <a:graphicFrameLocks noGrp="1"/>
          </p:cNvGraphicFramePr>
          <p:nvPr>
            <p:ph idx="1"/>
            <p:extLst>
              <p:ext uri="{D42A27DB-BD31-4B8C-83A1-F6EECF244321}">
                <p14:modId xmlns:p14="http://schemas.microsoft.com/office/powerpoint/2010/main" val="25851938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5C189A72-EBB6-637E-D882-2E39A4E836A5}"/>
              </a:ext>
            </a:extLst>
          </p:cNvPr>
          <p:cNvSpPr txBox="1"/>
          <p:nvPr/>
        </p:nvSpPr>
        <p:spPr>
          <a:xfrm>
            <a:off x="189653" y="6423745"/>
            <a:ext cx="9201235" cy="369332"/>
          </a:xfrm>
          <a:prstGeom prst="rect">
            <a:avLst/>
          </a:prstGeom>
          <a:noFill/>
        </p:spPr>
        <p:txBody>
          <a:bodyPr wrap="square" rtlCol="0">
            <a:spAutoFit/>
          </a:bodyPr>
          <a:lstStyle/>
          <a:p>
            <a:r>
              <a:rPr lang="en-US" dirty="0"/>
              <a:t>All programs facilitated in designated zip codes: 20601, 20602, and 20603</a:t>
            </a:r>
          </a:p>
        </p:txBody>
      </p:sp>
    </p:spTree>
    <p:extLst>
      <p:ext uri="{BB962C8B-B14F-4D97-AF65-F5344CB8AC3E}">
        <p14:creationId xmlns:p14="http://schemas.microsoft.com/office/powerpoint/2010/main" val="3373873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BFC2A-E03C-EB1E-248F-4F6AE0472B8B}"/>
              </a:ext>
            </a:extLst>
          </p:cNvPr>
          <p:cNvSpPr>
            <a:spLocks noGrp="1"/>
          </p:cNvSpPr>
          <p:nvPr>
            <p:ph type="title"/>
          </p:nvPr>
        </p:nvSpPr>
        <p:spPr/>
        <p:txBody>
          <a:bodyPr/>
          <a:lstStyle/>
          <a:p>
            <a:pPr algn="ctr"/>
            <a:r>
              <a:rPr lang="en-US" dirty="0"/>
              <a:t>CRRF Budget Allocation FY 2027</a:t>
            </a:r>
            <a:br>
              <a:rPr lang="en-US" dirty="0"/>
            </a:br>
            <a:r>
              <a:rPr lang="en-US" dirty="0"/>
              <a:t>Total Budget $852,800</a:t>
            </a:r>
          </a:p>
        </p:txBody>
      </p:sp>
      <p:graphicFrame>
        <p:nvGraphicFramePr>
          <p:cNvPr id="6" name="Content Placeholder 5">
            <a:extLst>
              <a:ext uri="{FF2B5EF4-FFF2-40B4-BE49-F238E27FC236}">
                <a16:creationId xmlns:a16="http://schemas.microsoft.com/office/drawing/2014/main" id="{D4DF6525-39F8-AEFB-E277-4925243D3A4A}"/>
              </a:ext>
            </a:extLst>
          </p:cNvPr>
          <p:cNvGraphicFramePr>
            <a:graphicFrameLocks noGrp="1"/>
          </p:cNvGraphicFramePr>
          <p:nvPr>
            <p:ph sz="half" idx="1"/>
            <p:extLst>
              <p:ext uri="{D42A27DB-BD31-4B8C-83A1-F6EECF244321}">
                <p14:modId xmlns:p14="http://schemas.microsoft.com/office/powerpoint/2010/main" val="85632880"/>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t Placeholder 7">
            <a:extLst>
              <a:ext uri="{FF2B5EF4-FFF2-40B4-BE49-F238E27FC236}">
                <a16:creationId xmlns:a16="http://schemas.microsoft.com/office/drawing/2014/main" id="{6130846A-44F9-3D72-CC3F-DA408FB00C73}"/>
              </a:ext>
            </a:extLst>
          </p:cNvPr>
          <p:cNvSpPr>
            <a:spLocks noGrp="1"/>
          </p:cNvSpPr>
          <p:nvPr>
            <p:ph sz="half" idx="2"/>
          </p:nvPr>
        </p:nvSpPr>
        <p:spPr/>
        <p:txBody>
          <a:bodyPr>
            <a:normAutofit fontScale="92500" lnSpcReduction="20000"/>
          </a:bodyPr>
          <a:lstStyle/>
          <a:p>
            <a:r>
              <a:rPr lang="en-US" dirty="0"/>
              <a:t>Community Services Programs (DCS) $191,000</a:t>
            </a:r>
          </a:p>
          <a:p>
            <a:r>
              <a:rPr lang="en-US" dirty="0"/>
              <a:t>Charitable Trust Grant Program $183,000</a:t>
            </a:r>
          </a:p>
          <a:p>
            <a:r>
              <a:rPr lang="en-US" dirty="0"/>
              <a:t>Equity &amp; Access Community Programs (OEA) 175,000</a:t>
            </a:r>
          </a:p>
          <a:p>
            <a:r>
              <a:rPr lang="en-US" dirty="0"/>
              <a:t>Lift Assist Services (DES) $100,000</a:t>
            </a:r>
          </a:p>
          <a:p>
            <a:r>
              <a:rPr lang="en-US" dirty="0" err="1"/>
              <a:t>RecAssist</a:t>
            </a:r>
            <a:r>
              <a:rPr lang="en-US" dirty="0"/>
              <a:t> Plus Program (RPT) $100,000</a:t>
            </a:r>
          </a:p>
          <a:p>
            <a:r>
              <a:rPr lang="en-US" dirty="0"/>
              <a:t>Building Climate Resilience (RA) $70,700</a:t>
            </a:r>
          </a:p>
          <a:p>
            <a:r>
              <a:rPr lang="en-US" dirty="0"/>
              <a:t>Equity &amp; Access Administration (OEA Adm) $33,100</a:t>
            </a:r>
          </a:p>
        </p:txBody>
      </p:sp>
    </p:spTree>
    <p:extLst>
      <p:ext uri="{BB962C8B-B14F-4D97-AF65-F5344CB8AC3E}">
        <p14:creationId xmlns:p14="http://schemas.microsoft.com/office/powerpoint/2010/main" val="383571044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386</TotalTime>
  <Words>1604</Words>
  <Application>Microsoft Office PowerPoint</Application>
  <PresentationFormat>Widescreen</PresentationFormat>
  <Paragraphs>168</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Arial</vt:lpstr>
      <vt:lpstr>Trebuchet MS</vt:lpstr>
      <vt:lpstr>Wingdings 3</vt:lpstr>
      <vt:lpstr>Facet</vt:lpstr>
      <vt:lpstr>PowerPoint Presentation</vt:lpstr>
      <vt:lpstr>Tonight’s Agenda</vt:lpstr>
      <vt:lpstr>PowerPoint Presentation</vt:lpstr>
      <vt:lpstr>State of Maryland CRRF Guidelines</vt:lpstr>
      <vt:lpstr>Charles County’s Approach to CRRF</vt:lpstr>
      <vt:lpstr>CRRF Workgroup Members </vt:lpstr>
      <vt:lpstr>CRRF Programs Funded in FY26</vt:lpstr>
      <vt:lpstr>CRRF Funded and Facilitated Programs in FY26</vt:lpstr>
      <vt:lpstr>CRRF Budget Allocation FY 2027 Total Budget $852,800</vt:lpstr>
      <vt:lpstr>What’s in the CRRF FY 27 Budget?1 </vt:lpstr>
      <vt:lpstr>What’s in the CRRF FY 27 Budget? </vt:lpstr>
      <vt:lpstr>Next Steps </vt:lpstr>
      <vt:lpstr>Community Conversation</vt:lpstr>
      <vt:lpstr>Question # 1</vt:lpstr>
      <vt:lpstr>PowerPoint Presentation</vt:lpstr>
      <vt:lpstr>Question # 2</vt:lpstr>
      <vt:lpstr>Question # 3</vt:lpstr>
      <vt:lpstr>PowerPoint Presentation</vt:lpstr>
      <vt:lpstr>PowerPoint Presentation</vt:lpstr>
      <vt:lpstr>Questions about the CRRF….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Renesha Miles</dc:creator>
  <cp:lastModifiedBy>Renesha Miles</cp:lastModifiedBy>
  <cp:revision>22</cp:revision>
  <dcterms:created xsi:type="dcterms:W3CDTF">2026-07-08T14:53:04Z</dcterms:created>
  <dcterms:modified xsi:type="dcterms:W3CDTF">2026-07-09T16:53:47Z</dcterms:modified>
</cp:coreProperties>
</file>