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1"/>
  </p:sldMasterIdLst>
  <p:notesMasterIdLst>
    <p:notesMasterId r:id="rId22"/>
  </p:notesMasterIdLst>
  <p:sldIdLst>
    <p:sldId id="333" r:id="rId2"/>
    <p:sldId id="984" r:id="rId3"/>
    <p:sldId id="985" r:id="rId4"/>
    <p:sldId id="983" r:id="rId5"/>
    <p:sldId id="986" r:id="rId6"/>
    <p:sldId id="982" r:id="rId7"/>
    <p:sldId id="996" r:id="rId8"/>
    <p:sldId id="997" r:id="rId9"/>
    <p:sldId id="1000" r:id="rId10"/>
    <p:sldId id="994" r:id="rId11"/>
    <p:sldId id="334" r:id="rId12"/>
    <p:sldId id="998" r:id="rId13"/>
    <p:sldId id="999" r:id="rId14"/>
    <p:sldId id="989" r:id="rId15"/>
    <p:sldId id="995" r:id="rId16"/>
    <p:sldId id="992" r:id="rId17"/>
    <p:sldId id="990" r:id="rId18"/>
    <p:sldId id="991" r:id="rId19"/>
    <p:sldId id="988" r:id="rId20"/>
    <p:sldId id="99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im Virani" initials="KV" lastIdx="1" clrIdx="0">
    <p:extLst>
      <p:ext uri="{19B8F6BF-5375-455C-9EA6-DF929625EA0E}">
        <p15:presenceInfo xmlns:p15="http://schemas.microsoft.com/office/powerpoint/2012/main" userId="S::kvirani@newgenstrategies.net::97473650-a27c-4455-9d23-75ca1112260d" providerId="AD"/>
      </p:ext>
    </p:extLst>
  </p:cmAuthor>
  <p:cmAuthor id="2" name="Dorman, Troy" initials="DT" lastIdx="1" clrIdx="1">
    <p:extLst>
      <p:ext uri="{19B8F6BF-5375-455C-9EA6-DF929625EA0E}">
        <p15:presenceInfo xmlns:p15="http://schemas.microsoft.com/office/powerpoint/2012/main" userId="S::ah3564@Halff.com::8ea751d2-1d37-45b8-938a-571001753ff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24" autoAdjust="0"/>
    <p:restoredTop sz="72091" autoAdjust="0"/>
  </p:normalViewPr>
  <p:slideViewPr>
    <p:cSldViewPr snapToGrid="0">
      <p:cViewPr varScale="1">
        <p:scale>
          <a:sx n="79" d="100"/>
          <a:sy n="79" d="100"/>
        </p:scale>
        <p:origin x="1086" y="9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anx-file1-vm\Capt%20Proj%20&amp;%20Engineering\City%20Council\2024-10-15\Huber%20Road%20Discussion\crash%20reports\Huber%20Road%20Discussion\Crash%20Data.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anx-file1-vm\Capt%20Proj%20&amp;%20Engineering\City%20Council\2024-10-15\Huber%20Road%20Discussion\crash%20reports\Huber%20Road%20Discussion\Crash%20Data.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dirty="0"/>
              <a:t>Crash Volume by Year</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'Crash Data'!$M$63</c:f>
              <c:strCache>
                <c:ptCount val="1"/>
                <c:pt idx="0">
                  <c:v>crash volume </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'Crash Data'!$L$64:$L$69</c:f>
              <c:strCache>
                <c:ptCount val="6"/>
                <c:pt idx="0">
                  <c:v>2018</c:v>
                </c:pt>
                <c:pt idx="1">
                  <c:v>2019</c:v>
                </c:pt>
                <c:pt idx="2">
                  <c:v>2020</c:v>
                </c:pt>
                <c:pt idx="3">
                  <c:v>2021</c:v>
                </c:pt>
                <c:pt idx="4">
                  <c:v>2022</c:v>
                </c:pt>
                <c:pt idx="5">
                  <c:v>2023</c:v>
                </c:pt>
              </c:strCache>
            </c:strRef>
          </c:cat>
          <c:val>
            <c:numRef>
              <c:f>'Crash Data'!$M$64:$M$69</c:f>
              <c:numCache>
                <c:formatCode>General</c:formatCode>
                <c:ptCount val="6"/>
                <c:pt idx="0">
                  <c:v>7</c:v>
                </c:pt>
                <c:pt idx="1">
                  <c:v>10</c:v>
                </c:pt>
                <c:pt idx="2">
                  <c:v>8</c:v>
                </c:pt>
                <c:pt idx="3">
                  <c:v>9</c:v>
                </c:pt>
                <c:pt idx="4">
                  <c:v>5</c:v>
                </c:pt>
                <c:pt idx="5">
                  <c:v>12</c:v>
                </c:pt>
              </c:numCache>
            </c:numRef>
          </c:val>
          <c:extLst>
            <c:ext xmlns:c16="http://schemas.microsoft.com/office/drawing/2014/chart" uri="{C3380CC4-5D6E-409C-BE32-E72D297353CC}">
              <c16:uniqueId val="{00000000-B0CB-455F-94B5-1FFBEA631E09}"/>
            </c:ext>
          </c:extLst>
        </c:ser>
        <c:dLbls>
          <c:dLblPos val="inEnd"/>
          <c:showLegendKey val="0"/>
          <c:showVal val="1"/>
          <c:showCatName val="0"/>
          <c:showSerName val="0"/>
          <c:showPercent val="0"/>
          <c:showBubbleSize val="0"/>
        </c:dLbls>
        <c:gapWidth val="219"/>
        <c:overlap val="-27"/>
        <c:axId val="222027984"/>
        <c:axId val="43965744"/>
      </c:barChart>
      <c:catAx>
        <c:axId val="222027984"/>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a:t>Year</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3965744"/>
        <c:crosses val="autoZero"/>
        <c:auto val="1"/>
        <c:lblAlgn val="ctr"/>
        <c:lblOffset val="100"/>
        <c:noMultiLvlLbl val="0"/>
      </c:catAx>
      <c:valAx>
        <c:axId val="439657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a:t>Number </a:t>
                </a:r>
              </a:p>
            </c:rich>
          </c:tx>
          <c:layout>
            <c:manualLayout>
              <c:xMode val="edge"/>
              <c:yMode val="edge"/>
              <c:x val="3.6111111111111108E-2"/>
              <c:y val="0.39419364246135902"/>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220279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a:t>Incident Attributors</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32D1-4D73-BB55-9CCB0472CD2F}"/>
              </c:ext>
            </c:extLst>
          </c:dPt>
          <c:dPt>
            <c:idx val="1"/>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32D1-4D73-BB55-9CCB0472CD2F}"/>
              </c:ext>
            </c:extLst>
          </c:dPt>
          <c:dPt>
            <c:idx val="2"/>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32D1-4D73-BB55-9CCB0472CD2F}"/>
              </c:ext>
            </c:extLst>
          </c:dPt>
          <c:dLbls>
            <c:dLbl>
              <c:idx val="0"/>
              <c:layout>
                <c:manualLayout>
                  <c:x val="-0.19509651694641791"/>
                  <c:y val="0.16439239074208792"/>
                </c:manualLayout>
              </c:layout>
              <c:tx>
                <c:rich>
                  <a:bodyPr/>
                  <a:lstStyle/>
                  <a:p>
                    <a:fld id="{804841C3-A223-479F-BA59-DE6DF897E8DD}" type="CATEGORYNAME">
                      <a:rPr lang="en-US">
                        <a:solidFill>
                          <a:schemeClr val="accent3"/>
                        </a:solidFill>
                      </a:rPr>
                      <a:pPr/>
                      <a:t>[CATEGORY NAME]</a:t>
                    </a:fld>
                    <a:r>
                      <a:rPr lang="en-US" baseline="0" dirty="0">
                        <a:solidFill>
                          <a:schemeClr val="accent3"/>
                        </a:solidFill>
                      </a:rPr>
                      <a:t>
</a:t>
                    </a:r>
                    <a:fld id="{6E50A362-3674-4BCC-9802-1119173D055E}" type="PERCENTAGE">
                      <a:rPr lang="en-US" baseline="0">
                        <a:solidFill>
                          <a:schemeClr val="accent3"/>
                        </a:solidFill>
                      </a:rPr>
                      <a:pPr/>
                      <a:t>[PERCENTAGE]</a:t>
                    </a:fld>
                    <a:endParaRPr lang="en-US" baseline="0" dirty="0">
                      <a:solidFill>
                        <a:schemeClr val="accent3"/>
                      </a:solidFill>
                    </a:endParaRPr>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32D1-4D73-BB55-9CCB0472CD2F}"/>
                </c:ext>
              </c:extLst>
            </c:dLbl>
            <c:dLbl>
              <c:idx val="1"/>
              <c:layout>
                <c:manualLayout>
                  <c:x val="0.17272928422644401"/>
                  <c:y val="-0.27022084571730914"/>
                </c:manualLayout>
              </c:layout>
              <c:tx>
                <c:rich>
                  <a:bodyPr rot="0" spcFirstLastPara="1" vertOverflow="ellipsis" vert="horz" wrap="square" lIns="38100" tIns="19050" rIns="38100" bIns="19050" anchor="ctr" anchorCtr="0">
                    <a:spAutoFit/>
                  </a:bodyPr>
                  <a:lstStyle/>
                  <a:p>
                    <a:pPr algn="ctr" rtl="0">
                      <a:defRPr lang="en-US" sz="1197" b="0" i="0" u="none" strike="noStrike" kern="1200" baseline="0">
                        <a:solidFill>
                          <a:schemeClr val="accent3"/>
                        </a:solidFill>
                        <a:latin typeface="+mn-lt"/>
                        <a:ea typeface="+mn-ea"/>
                        <a:cs typeface="+mn-cs"/>
                      </a:defRPr>
                    </a:pPr>
                    <a:fld id="{5E4DAC05-93DD-45F9-9005-E20C2381AF6C}" type="CATEGORYNAME">
                      <a:rPr lang="en-US">
                        <a:solidFill>
                          <a:schemeClr val="accent6"/>
                        </a:solidFill>
                      </a:rPr>
                      <a:pPr algn="ctr" rtl="0">
                        <a:defRPr lang="en-US">
                          <a:solidFill>
                            <a:schemeClr val="accent3"/>
                          </a:solidFill>
                        </a:defRPr>
                      </a:pPr>
                      <a:t>[CATEGORY NAME]</a:t>
                    </a:fld>
                    <a:r>
                      <a:rPr lang="en-US" baseline="0" dirty="0">
                        <a:solidFill>
                          <a:schemeClr val="accent6"/>
                        </a:solidFill>
                      </a:rPr>
                      <a:t>
</a:t>
                    </a:r>
                    <a:fld id="{E39938DB-07A3-47C7-9BDA-5CFC97D34361}" type="PERCENTAGE">
                      <a:rPr lang="en-US" baseline="0">
                        <a:solidFill>
                          <a:schemeClr val="accent6"/>
                        </a:solidFill>
                      </a:rPr>
                      <a:pPr algn="ctr" rtl="0">
                        <a:defRPr lang="en-US">
                          <a:solidFill>
                            <a:schemeClr val="accent3"/>
                          </a:solidFill>
                        </a:defRPr>
                      </a:pPr>
                      <a:t>[PERCENTAGE]</a:t>
                    </a:fld>
                    <a:endParaRPr lang="en-US" baseline="0" dirty="0">
                      <a:solidFill>
                        <a:schemeClr val="accent6"/>
                      </a:solidFill>
                    </a:endParaRPr>
                  </a:p>
                </c:rich>
              </c:tx>
              <c:spPr>
                <a:noFill/>
                <a:ln>
                  <a:noFill/>
                </a:ln>
                <a:effectLst/>
              </c:spPr>
              <c:txPr>
                <a:bodyPr rot="0" spcFirstLastPara="1" vertOverflow="ellipsis" vert="horz" wrap="square" lIns="38100" tIns="19050" rIns="38100" bIns="19050" anchor="ctr" anchorCtr="0">
                  <a:spAutoFit/>
                </a:bodyPr>
                <a:lstStyle/>
                <a:p>
                  <a:pPr algn="ctr" rtl="0">
                    <a:defRPr lang="en-US" sz="1197" b="0" i="0" u="none" strike="noStrike" kern="1200" baseline="0">
                      <a:solidFill>
                        <a:schemeClr val="accent3"/>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32D1-4D73-BB55-9CCB0472CD2F}"/>
                </c:ext>
              </c:extLst>
            </c:dLbl>
            <c:dLbl>
              <c:idx val="2"/>
              <c:layout>
                <c:manualLayout>
                  <c:x val="9.814107647045088E-2"/>
                  <c:y val="0.19801125440297018"/>
                </c:manualLayout>
              </c:layout>
              <c:tx>
                <c:rich>
                  <a:bodyPr/>
                  <a:lstStyle/>
                  <a:p>
                    <a:fld id="{9A9174F6-EDB9-4A31-9A5C-43D09DF1BE98}" type="CATEGORYNAME">
                      <a:rPr lang="en-US">
                        <a:solidFill>
                          <a:schemeClr val="bg1"/>
                        </a:solidFill>
                      </a:rPr>
                      <a:pPr/>
                      <a:t>[CATEGORY NAME]</a:t>
                    </a:fld>
                    <a:r>
                      <a:rPr lang="en-US" baseline="0" dirty="0">
                        <a:solidFill>
                          <a:schemeClr val="bg1"/>
                        </a:solidFill>
                      </a:rPr>
                      <a:t>
</a:t>
                    </a:r>
                    <a:fld id="{12D58515-4699-4FB0-9F5C-D9FF86129783}" type="PERCENTAGE">
                      <a:rPr lang="en-US" baseline="0">
                        <a:solidFill>
                          <a:schemeClr val="bg1"/>
                        </a:solidFill>
                      </a:rPr>
                      <a:pPr/>
                      <a:t>[PERCENTAGE]</a:t>
                    </a:fld>
                    <a:endParaRPr lang="en-US" baseline="0" dirty="0">
                      <a:solidFill>
                        <a:schemeClr val="bg1"/>
                      </a:solidFill>
                    </a:endParaRPr>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32D1-4D73-BB55-9CCB0472CD2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'Crash Data'!$L$76:$L$78</c:f>
              <c:strCache>
                <c:ptCount val="3"/>
                <c:pt idx="0">
                  <c:v>Crossing Grade</c:v>
                </c:pt>
                <c:pt idx="1">
                  <c:v>Intersection Misalignment </c:v>
                </c:pt>
                <c:pt idx="2">
                  <c:v>Other </c:v>
                </c:pt>
              </c:strCache>
              <c:extLst/>
            </c:strRef>
          </c:cat>
          <c:val>
            <c:numRef>
              <c:f>'Crash Data'!$M$76:$M$78</c:f>
              <c:numCache>
                <c:formatCode>General</c:formatCode>
                <c:ptCount val="3"/>
                <c:pt idx="0">
                  <c:v>18</c:v>
                </c:pt>
                <c:pt idx="1">
                  <c:v>30</c:v>
                </c:pt>
                <c:pt idx="2">
                  <c:v>9</c:v>
                </c:pt>
              </c:numCache>
              <c:extLst/>
            </c:numRef>
          </c:val>
          <c:extLst>
            <c:ext xmlns:c16="http://schemas.microsoft.com/office/drawing/2014/chart" uri="{C3380CC4-5D6E-409C-BE32-E72D297353CC}">
              <c16:uniqueId val="{00000006-32D1-4D73-BB55-9CCB0472CD2F}"/>
            </c:ext>
          </c:extLst>
        </c:ser>
        <c:dLbls>
          <c:dLblPos val="inEnd"/>
          <c:showLegendKey val="0"/>
          <c:showVal val="0"/>
          <c:showCatName val="0"/>
          <c:showSerName val="0"/>
          <c:showPercent val="1"/>
          <c:showBubbleSize val="0"/>
          <c:showLeaderLines val="1"/>
        </c:dLbls>
        <c:firstSliceAng val="0"/>
        <c:extLst>
          <c:ext xmlns:c15="http://schemas.microsoft.com/office/drawing/2012/chart" uri="{02D57815-91ED-43cb-92C2-25804820EDAC}">
            <c15:filteredPieSeries>
              <c15:ser>
                <c:idx val="1"/>
                <c:order val="1"/>
                <c:dPt>
                  <c:idx val="0"/>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8-32D1-4D73-BB55-9CCB0472CD2F}"/>
                    </c:ext>
                  </c:extLst>
                </c:dPt>
                <c:dPt>
                  <c:idx val="1"/>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A-32D1-4D73-BB55-9CCB0472CD2F}"/>
                    </c:ext>
                  </c:extLst>
                </c:dPt>
                <c:dPt>
                  <c:idx val="2"/>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C-32D1-4D73-BB55-9CCB0472CD2F}"/>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uri="{CE6537A1-D6FC-4f65-9D91-7224C49458BB}"/>
                  </c:extLst>
                </c:dLbls>
                <c:cat>
                  <c:strRef>
                    <c:extLst>
                      <c:ext uri="{02D57815-91ED-43cb-92C2-25804820EDAC}">
                        <c15:formulaRef>
                          <c15:sqref>'Crash Data'!$L$76:$L$78</c15:sqref>
                        </c15:formulaRef>
                      </c:ext>
                    </c:extLst>
                    <c:strCache>
                      <c:ptCount val="3"/>
                      <c:pt idx="0">
                        <c:v>Crossing Grade</c:v>
                      </c:pt>
                      <c:pt idx="1">
                        <c:v>Intersection Misalignment </c:v>
                      </c:pt>
                      <c:pt idx="2">
                        <c:v>Other </c:v>
                      </c:pt>
                    </c:strCache>
                  </c:strRef>
                </c:cat>
                <c:val>
                  <c:numRef>
                    <c:extLst>
                      <c:ext uri="{02D57815-91ED-43cb-92C2-25804820EDAC}">
                        <c15:formulaRef>
                          <c15:sqref>'Crash Data'!$N$76:$N$78</c15:sqref>
                        </c15:formulaRef>
                      </c:ext>
                    </c:extLst>
                    <c:numCache>
                      <c:formatCode>0.00%</c:formatCode>
                      <c:ptCount val="3"/>
                      <c:pt idx="0">
                        <c:v>0.35294117647058826</c:v>
                      </c:pt>
                      <c:pt idx="1">
                        <c:v>0.58823529411764708</c:v>
                      </c:pt>
                      <c:pt idx="2" formatCode="0%">
                        <c:v>0.17647058823529413</c:v>
                      </c:pt>
                    </c:numCache>
                  </c:numRef>
                </c:val>
                <c:extLst>
                  <c:ext xmlns:c16="http://schemas.microsoft.com/office/drawing/2014/chart" uri="{C3380CC4-5D6E-409C-BE32-E72D297353CC}">
                    <c16:uniqueId val="{0000000D-32D1-4D73-BB55-9CCB0472CD2F}"/>
                  </c:ext>
                </c:extLst>
              </c15:ser>
            </c15:filteredPieSeries>
          </c:ext>
        </c:extLst>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71800" cy="458788"/>
          </a:xfrm>
          <a:prstGeom prst="rect">
            <a:avLst/>
          </a:prstGeom>
        </p:spPr>
        <p:txBody>
          <a:bodyPr vert="horz" lIns="91421" tIns="45711" rIns="91421" bIns="45711" numCol="1" rtlCol="0"/>
          <a:lstStyle>
            <a:lvl1pPr algn="l">
              <a:defRPr sz="1200"/>
            </a:lvl1pPr>
          </a:lstStyle>
          <a:p>
            <a:endParaRPr lang="en-US" dirty="0"/>
          </a:p>
        </p:txBody>
      </p:sp>
      <p:sp>
        <p:nvSpPr>
          <p:cNvPr id="3" name="Date Placeholder 2"/>
          <p:cNvSpPr>
            <a:spLocks noGrp="1"/>
          </p:cNvSpPr>
          <p:nvPr>
            <p:ph type="dt" idx="1"/>
          </p:nvPr>
        </p:nvSpPr>
        <p:spPr>
          <a:xfrm>
            <a:off x="3884616" y="2"/>
            <a:ext cx="2971800" cy="458788"/>
          </a:xfrm>
          <a:prstGeom prst="rect">
            <a:avLst/>
          </a:prstGeom>
        </p:spPr>
        <p:txBody>
          <a:bodyPr vert="horz" lIns="91421" tIns="45711" rIns="91421" bIns="45711" numCol="1" rtlCol="0"/>
          <a:lstStyle>
            <a:lvl1pPr algn="r">
              <a:defRPr sz="1200"/>
            </a:lvl1pPr>
          </a:lstStyle>
          <a:p>
            <a:fld id="{6947C5B4-3347-458A-9093-C916383A35E3}" type="datetimeFigureOut">
              <a:rPr lang="en-US" smtClean="0"/>
              <a:pPr/>
              <a:t>11/4/2024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21" tIns="45711" rIns="91421" bIns="45711" numCol="1" rtlCol="0" anchor="ctr"/>
          <a:lstStyle/>
          <a:p>
            <a:endParaRPr lang="en-US" dirty="0"/>
          </a:p>
        </p:txBody>
      </p:sp>
      <p:sp>
        <p:nvSpPr>
          <p:cNvPr id="5" name="Notes Placeholder 4"/>
          <p:cNvSpPr>
            <a:spLocks noGrp="1"/>
          </p:cNvSpPr>
          <p:nvPr>
            <p:ph type="body" sz="quarter" idx="3"/>
          </p:nvPr>
        </p:nvSpPr>
        <p:spPr>
          <a:xfrm>
            <a:off x="685800" y="4400553"/>
            <a:ext cx="5486400" cy="3600451"/>
          </a:xfrm>
          <a:prstGeom prst="rect">
            <a:avLst/>
          </a:prstGeom>
        </p:spPr>
        <p:txBody>
          <a:bodyPr vert="horz" lIns="91421" tIns="45711" rIns="91421" bIns="45711" numCol="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7"/>
            <a:ext cx="2971800" cy="458787"/>
          </a:xfrm>
          <a:prstGeom prst="rect">
            <a:avLst/>
          </a:prstGeom>
        </p:spPr>
        <p:txBody>
          <a:bodyPr vert="horz" lIns="91421" tIns="45711" rIns="91421" bIns="45711" numCol="1"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6" y="8685217"/>
            <a:ext cx="2971800" cy="458787"/>
          </a:xfrm>
          <a:prstGeom prst="rect">
            <a:avLst/>
          </a:prstGeom>
        </p:spPr>
        <p:txBody>
          <a:bodyPr vert="horz" lIns="91421" tIns="45711" rIns="91421" bIns="45711" numCol="1" rtlCol="0" anchor="b"/>
          <a:lstStyle>
            <a:lvl1pPr algn="r">
              <a:defRPr sz="1200"/>
            </a:lvl1pPr>
          </a:lstStyle>
          <a:p>
            <a:fld id="{3F898A4A-22E7-4EDE-BC57-2DE62625D2B8}" type="slidenum">
              <a:rPr lang="en-US" smtClean="0"/>
              <a:pPr/>
              <a:t>‹#›</a:t>
            </a:fld>
            <a:endParaRPr lang="en-US" dirty="0"/>
          </a:p>
        </p:txBody>
      </p:sp>
    </p:spTree>
    <p:extLst>
      <p:ext uri="{BB962C8B-B14F-4D97-AF65-F5344CB8AC3E}">
        <p14:creationId xmlns:p14="http://schemas.microsoft.com/office/powerpoint/2010/main" val="34703623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DC46D7-6148-BF47-99CA-C5A96CB99FFF}" type="slidenum">
              <a:rPr lang="en-US" smtClean="0"/>
              <a:t>1</a:t>
            </a:fld>
            <a:endParaRPr lang="en-US" dirty="0"/>
          </a:p>
        </p:txBody>
      </p:sp>
    </p:spTree>
    <p:extLst>
      <p:ext uri="{BB962C8B-B14F-4D97-AF65-F5344CB8AC3E}">
        <p14:creationId xmlns:p14="http://schemas.microsoft.com/office/powerpoint/2010/main" val="19874106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r>
              <a:rPr lang="en-US" dirty="0"/>
              <a:t>Removes all risk</a:t>
            </a:r>
          </a:p>
          <a:p>
            <a:endParaRPr lang="en-US" dirty="0"/>
          </a:p>
          <a:p>
            <a:r>
              <a:rPr lang="en-US" dirty="0"/>
              <a:t>Easiest and most financially beneficial option</a:t>
            </a:r>
          </a:p>
        </p:txBody>
      </p:sp>
      <p:sp>
        <p:nvSpPr>
          <p:cNvPr id="4" name="Slide Number Placeholder 3"/>
          <p:cNvSpPr>
            <a:spLocks noGrp="1"/>
          </p:cNvSpPr>
          <p:nvPr>
            <p:ph type="sldNum" sz="quarter" idx="10"/>
          </p:nvPr>
        </p:nvSpPr>
        <p:spPr/>
        <p:txBody>
          <a:bodyPr numCol="1"/>
          <a:lstStyle/>
          <a:p>
            <a:fld id="{9C5789CE-836E-B042-843F-5605E41F5001}" type="slidenum">
              <a:rPr lang="en-US" smtClean="0"/>
              <a:pPr/>
              <a:t>11</a:t>
            </a:fld>
            <a:endParaRPr lang="en-US" dirty="0"/>
          </a:p>
        </p:txBody>
      </p:sp>
    </p:spTree>
    <p:extLst>
      <p:ext uri="{BB962C8B-B14F-4D97-AF65-F5344CB8AC3E}">
        <p14:creationId xmlns:p14="http://schemas.microsoft.com/office/powerpoint/2010/main" val="14074650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898A4A-22E7-4EDE-BC57-2DE62625D2B8}" type="slidenum">
              <a:rPr lang="en-US" smtClean="0"/>
              <a:pPr/>
              <a:t>12</a:t>
            </a:fld>
            <a:endParaRPr lang="en-US" dirty="0"/>
          </a:p>
        </p:txBody>
      </p:sp>
    </p:spTree>
    <p:extLst>
      <p:ext uri="{BB962C8B-B14F-4D97-AF65-F5344CB8AC3E}">
        <p14:creationId xmlns:p14="http://schemas.microsoft.com/office/powerpoint/2010/main" val="19183415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23F36A-1B1C-2348-8EED-D404CEA1F7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D88F0E-C3C1-890A-E078-5F82AAE5C2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0001BC-1051-4BC0-EED2-5D1424FF4597}"/>
              </a:ext>
            </a:extLst>
          </p:cNvPr>
          <p:cNvSpPr>
            <a:spLocks noGrp="1"/>
          </p:cNvSpPr>
          <p:nvPr>
            <p:ph type="body" idx="1"/>
          </p:nvPr>
        </p:nvSpPr>
        <p:spPr/>
        <p:txBody>
          <a:bodyPr numCol="1"/>
          <a:lstStyle/>
          <a:p>
            <a:endParaRPr lang="en-US" dirty="0"/>
          </a:p>
        </p:txBody>
      </p:sp>
      <p:sp>
        <p:nvSpPr>
          <p:cNvPr id="4" name="Slide Number Placeholder 3">
            <a:extLst>
              <a:ext uri="{FF2B5EF4-FFF2-40B4-BE49-F238E27FC236}">
                <a16:creationId xmlns:a16="http://schemas.microsoft.com/office/drawing/2014/main" id="{6229E3BD-1ECB-D83F-85C0-0EEAA5A6CA51}"/>
              </a:ext>
            </a:extLst>
          </p:cNvPr>
          <p:cNvSpPr>
            <a:spLocks noGrp="1"/>
          </p:cNvSpPr>
          <p:nvPr>
            <p:ph type="sldNum" sz="quarter" idx="10"/>
          </p:nvPr>
        </p:nvSpPr>
        <p:spPr/>
        <p:txBody>
          <a:bodyPr numCol="1"/>
          <a:lstStyle/>
          <a:p>
            <a:fld id="{9C5789CE-836E-B042-843F-5605E41F5001}" type="slidenum">
              <a:rPr lang="en-US" smtClean="0"/>
              <a:pPr/>
              <a:t>13</a:t>
            </a:fld>
            <a:endParaRPr lang="en-US" dirty="0"/>
          </a:p>
        </p:txBody>
      </p:sp>
    </p:spTree>
    <p:extLst>
      <p:ext uri="{BB962C8B-B14F-4D97-AF65-F5344CB8AC3E}">
        <p14:creationId xmlns:p14="http://schemas.microsoft.com/office/powerpoint/2010/main" val="39183583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endParaRPr lang="en-US" dirty="0"/>
          </a:p>
        </p:txBody>
      </p:sp>
      <p:sp>
        <p:nvSpPr>
          <p:cNvPr id="4" name="Slide Number Placeholder 3"/>
          <p:cNvSpPr>
            <a:spLocks noGrp="1"/>
          </p:cNvSpPr>
          <p:nvPr>
            <p:ph type="sldNum" sz="quarter" idx="10"/>
          </p:nvPr>
        </p:nvSpPr>
        <p:spPr/>
        <p:txBody>
          <a:bodyPr numCol="1"/>
          <a:lstStyle/>
          <a:p>
            <a:fld id="{9C5789CE-836E-B042-843F-5605E41F5001}" type="slidenum">
              <a:rPr lang="en-US" smtClean="0"/>
              <a:pPr/>
              <a:t>14</a:t>
            </a:fld>
            <a:endParaRPr lang="en-US" dirty="0"/>
          </a:p>
        </p:txBody>
      </p:sp>
    </p:spTree>
    <p:extLst>
      <p:ext uri="{BB962C8B-B14F-4D97-AF65-F5344CB8AC3E}">
        <p14:creationId xmlns:p14="http://schemas.microsoft.com/office/powerpoint/2010/main" val="29431093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898A4A-22E7-4EDE-BC57-2DE62625D2B8}" type="slidenum">
              <a:rPr lang="en-US" smtClean="0"/>
              <a:pPr/>
              <a:t>15</a:t>
            </a:fld>
            <a:endParaRPr lang="en-US" dirty="0"/>
          </a:p>
        </p:txBody>
      </p:sp>
    </p:spTree>
    <p:extLst>
      <p:ext uri="{BB962C8B-B14F-4D97-AF65-F5344CB8AC3E}">
        <p14:creationId xmlns:p14="http://schemas.microsoft.com/office/powerpoint/2010/main" val="28302311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r>
              <a:rPr lang="en-US" dirty="0"/>
              <a:t>Direct connects will allow access from Huber to Hwy 46</a:t>
            </a:r>
          </a:p>
          <a:p>
            <a:endParaRPr lang="en-US" dirty="0"/>
          </a:p>
          <a:p>
            <a:r>
              <a:rPr lang="en-US" dirty="0"/>
              <a:t>Hwy 46  to IH 10 will come down after Huber/IH10 intersection</a:t>
            </a:r>
          </a:p>
        </p:txBody>
      </p:sp>
      <p:sp>
        <p:nvSpPr>
          <p:cNvPr id="4" name="Slide Number Placeholder 3"/>
          <p:cNvSpPr>
            <a:spLocks noGrp="1"/>
          </p:cNvSpPr>
          <p:nvPr>
            <p:ph type="sldNum" sz="quarter" idx="10"/>
          </p:nvPr>
        </p:nvSpPr>
        <p:spPr/>
        <p:txBody>
          <a:bodyPr numCol="1"/>
          <a:lstStyle/>
          <a:p>
            <a:fld id="{9C5789CE-836E-B042-843F-5605E41F5001}" type="slidenum">
              <a:rPr lang="en-US" smtClean="0"/>
              <a:pPr/>
              <a:t>16</a:t>
            </a:fld>
            <a:endParaRPr lang="en-US" dirty="0"/>
          </a:p>
        </p:txBody>
      </p:sp>
    </p:spTree>
    <p:extLst>
      <p:ext uri="{BB962C8B-B14F-4D97-AF65-F5344CB8AC3E}">
        <p14:creationId xmlns:p14="http://schemas.microsoft.com/office/powerpoint/2010/main" val="5749838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pPr defTabSz="895838">
              <a:defRPr/>
            </a:pPr>
            <a:r>
              <a:rPr lang="en-US" dirty="0">
                <a:solidFill>
                  <a:srgbClr val="000000"/>
                </a:solidFill>
                <a:latin typeface="roboto" panose="02000000000000000000" pitchFamily="2" charset="0"/>
              </a:rPr>
              <a:t> Texas came in #1 for train-vehicle at-grade crossing collisions in 2022. The state racked up 239 accidents</a:t>
            </a:r>
            <a:endParaRPr lang="en-US" b="1" dirty="0">
              <a:solidFill>
                <a:srgbClr val="000000"/>
              </a:solidFill>
              <a:latin typeface="Arial" panose="020B0604020202020204" pitchFamily="34" charset="0"/>
            </a:endParaRPr>
          </a:p>
          <a:p>
            <a:pPr defTabSz="895838">
              <a:defRPr/>
            </a:pPr>
            <a:endParaRPr lang="en-US" b="1" dirty="0">
              <a:solidFill>
                <a:srgbClr val="000000"/>
              </a:solidFill>
              <a:latin typeface="Arial" panose="020B0604020202020204" pitchFamily="34" charset="0"/>
            </a:endParaRPr>
          </a:p>
          <a:p>
            <a:pPr defTabSz="895838">
              <a:defRPr/>
            </a:pPr>
            <a:r>
              <a:rPr lang="en-US" b="1" dirty="0">
                <a:solidFill>
                  <a:srgbClr val="000000"/>
                </a:solidFill>
                <a:latin typeface="Arial" panose="020B0604020202020204" pitchFamily="34" charset="0"/>
              </a:rPr>
              <a:t>FRA</a:t>
            </a:r>
            <a:r>
              <a:rPr lang="en-US" dirty="0">
                <a:solidFill>
                  <a:srgbClr val="000000"/>
                </a:solidFill>
                <a:latin typeface="Arial" panose="020B0604020202020204" pitchFamily="34" charset="0"/>
              </a:rPr>
              <a:t> - </a:t>
            </a:r>
            <a:r>
              <a:rPr lang="en-US" b="1" dirty="0">
                <a:solidFill>
                  <a:srgbClr val="194178"/>
                </a:solidFill>
                <a:latin typeface="Open Sans" panose="020B0606030504020204" pitchFamily="34" charset="0"/>
              </a:rPr>
              <a:t>Railroad Crossing Elimination Grant Program: </a:t>
            </a:r>
            <a:r>
              <a:rPr lang="en-US" dirty="0">
                <a:solidFill>
                  <a:srgbClr val="212529"/>
                </a:solidFill>
                <a:latin typeface="Open Sans" panose="020B0606030504020204" pitchFamily="34" charset="0"/>
              </a:rPr>
              <a:t>This program provides funding for highway-rail or pathway-rail grade crossing improvement projects that focus on improving the safety and mobility of people and goods.</a:t>
            </a:r>
          </a:p>
          <a:p>
            <a:pPr defTabSz="895838">
              <a:defRPr/>
            </a:pPr>
            <a:r>
              <a:rPr lang="en-US" dirty="0">
                <a:solidFill>
                  <a:srgbClr val="212529"/>
                </a:solidFill>
                <a:latin typeface="Open Sans" panose="020B0606030504020204" pitchFamily="34" charset="0"/>
              </a:rPr>
              <a:t>	I’m not sure applying for a grant at this stage would be worthwhile, but it is something we would vet with this process. </a:t>
            </a:r>
            <a:endParaRPr lang="en-US" b="1" dirty="0">
              <a:solidFill>
                <a:srgbClr val="194178"/>
              </a:solidFill>
              <a:latin typeface="Open Sans" panose="020B0606030504020204" pitchFamily="34" charset="0"/>
            </a:endParaRPr>
          </a:p>
          <a:p>
            <a:endParaRPr lang="en-US" dirty="0">
              <a:solidFill>
                <a:srgbClr val="000000"/>
              </a:solidFill>
              <a:latin typeface="Arial" panose="020B0604020202020204" pitchFamily="34" charset="0"/>
            </a:endParaRPr>
          </a:p>
          <a:p>
            <a:r>
              <a:rPr lang="en-US" dirty="0">
                <a:solidFill>
                  <a:srgbClr val="000000"/>
                </a:solidFill>
                <a:latin typeface="Arial" panose="020B0604020202020204" pitchFamily="34" charset="0"/>
              </a:rPr>
              <a:t>TxDOT 130 Program - </a:t>
            </a:r>
            <a:r>
              <a:rPr lang="en-US" dirty="0">
                <a:solidFill>
                  <a:srgbClr val="111111"/>
                </a:solidFill>
                <a:latin typeface="Roboto" panose="02000000000000000000" pitchFamily="2" charset="0"/>
              </a:rPr>
              <a:t>Under the Basic </a:t>
            </a:r>
            <a:r>
              <a:rPr lang="en-US" b="1" dirty="0">
                <a:solidFill>
                  <a:srgbClr val="111111"/>
                </a:solidFill>
                <a:latin typeface="Roboto" panose="02000000000000000000" pitchFamily="2" charset="0"/>
              </a:rPr>
              <a:t>Closure Program</a:t>
            </a:r>
            <a:r>
              <a:rPr lang="en-US" dirty="0">
                <a:solidFill>
                  <a:srgbClr val="111111"/>
                </a:solidFill>
                <a:latin typeface="Roboto" panose="02000000000000000000" pitchFamily="2" charset="0"/>
              </a:rPr>
              <a:t>, </a:t>
            </a:r>
            <a:r>
              <a:rPr lang="en-US" b="1" dirty="0">
                <a:solidFill>
                  <a:srgbClr val="111111"/>
                </a:solidFill>
                <a:latin typeface="Roboto" panose="02000000000000000000" pitchFamily="2" charset="0"/>
              </a:rPr>
              <a:t>TxDOT</a:t>
            </a:r>
            <a:r>
              <a:rPr lang="en-US" dirty="0">
                <a:solidFill>
                  <a:srgbClr val="111111"/>
                </a:solidFill>
                <a:latin typeface="Roboto" panose="02000000000000000000" pitchFamily="2" charset="0"/>
              </a:rPr>
              <a:t> may offer up to $100,000 to a local government to </a:t>
            </a:r>
            <a:r>
              <a:rPr lang="en-US" b="1" dirty="0">
                <a:solidFill>
                  <a:srgbClr val="111111"/>
                </a:solidFill>
                <a:latin typeface="Roboto" panose="02000000000000000000" pitchFamily="2" charset="0"/>
              </a:rPr>
              <a:t>close</a:t>
            </a:r>
            <a:r>
              <a:rPr lang="en-US" dirty="0">
                <a:solidFill>
                  <a:srgbClr val="111111"/>
                </a:solidFill>
                <a:latin typeface="Roboto" panose="02000000000000000000" pitchFamily="2" charset="0"/>
              </a:rPr>
              <a:t> a public at-grade </a:t>
            </a:r>
            <a:r>
              <a:rPr lang="en-US" b="1" dirty="0">
                <a:solidFill>
                  <a:srgbClr val="111111"/>
                </a:solidFill>
                <a:latin typeface="Roboto" panose="02000000000000000000" pitchFamily="2" charset="0"/>
              </a:rPr>
              <a:t>crossing</a:t>
            </a:r>
            <a:r>
              <a:rPr lang="en-US" dirty="0">
                <a:solidFill>
                  <a:srgbClr val="111111"/>
                </a:solidFill>
                <a:latin typeface="Roboto" panose="02000000000000000000" pitchFamily="2" charset="0"/>
              </a:rPr>
              <a:t>; </a:t>
            </a:r>
          </a:p>
          <a:p>
            <a:pPr algn="l"/>
            <a:r>
              <a:rPr lang="en-US" dirty="0">
                <a:solidFill>
                  <a:srgbClr val="000000"/>
                </a:solidFill>
                <a:latin typeface="Arial" panose="020B0604020202020204" pitchFamily="34" charset="0"/>
              </a:rPr>
              <a:t>TxDOT makes funding available to local governments for the following related improvements:</a:t>
            </a:r>
          </a:p>
          <a:p>
            <a:pPr marL="279949" indent="-279949">
              <a:buFont typeface="Arial" panose="020B0604020202020204" pitchFamily="34" charset="0"/>
              <a:buChar char="•"/>
            </a:pPr>
            <a:r>
              <a:rPr lang="en-US" dirty="0">
                <a:solidFill>
                  <a:srgbClr val="000000"/>
                </a:solidFill>
                <a:latin typeface="Arial" panose="020B0604020202020204" pitchFamily="34" charset="0"/>
              </a:rPr>
              <a:t>Removal of the existing pavement at the crossing.</a:t>
            </a:r>
          </a:p>
          <a:p>
            <a:pPr marL="279949" indent="-279949">
              <a:buFont typeface="Arial" panose="020B0604020202020204" pitchFamily="34" charset="0"/>
              <a:buChar char="•"/>
            </a:pPr>
            <a:r>
              <a:rPr lang="en-US" dirty="0">
                <a:solidFill>
                  <a:srgbClr val="000000"/>
                </a:solidFill>
                <a:latin typeface="Arial" panose="020B0604020202020204" pitchFamily="34" charset="0"/>
              </a:rPr>
              <a:t>Construction of a satisfactory terminus of the roadway at the removed crossing.</a:t>
            </a:r>
          </a:p>
          <a:p>
            <a:pPr marL="279949" indent="-279949">
              <a:buFont typeface="Arial" panose="020B0604020202020204" pitchFamily="34" charset="0"/>
              <a:buChar char="•"/>
            </a:pPr>
            <a:r>
              <a:rPr lang="en-US" dirty="0">
                <a:solidFill>
                  <a:srgbClr val="000000"/>
                </a:solidFill>
                <a:latin typeface="Arial" panose="020B0604020202020204" pitchFamily="34" charset="0"/>
              </a:rPr>
              <a:t>Installation of proper signs acknowledging the closing of the crossing.</a:t>
            </a:r>
          </a:p>
          <a:p>
            <a:pPr marL="279949" indent="-279949">
              <a:buFont typeface="Arial" panose="020B0604020202020204" pitchFamily="34" charset="0"/>
              <a:buChar char="•"/>
            </a:pPr>
            <a:r>
              <a:rPr lang="en-US" dirty="0">
                <a:solidFill>
                  <a:srgbClr val="000000"/>
                </a:solidFill>
                <a:latin typeface="Arial" panose="020B0604020202020204" pitchFamily="34" charset="0"/>
              </a:rPr>
              <a:t>Upgrades to the existing railroad signals.</a:t>
            </a:r>
          </a:p>
          <a:p>
            <a:pPr marL="279949" indent="-279949">
              <a:buFont typeface="Arial" panose="020B0604020202020204" pitchFamily="34" charset="0"/>
              <a:buChar char="•"/>
            </a:pPr>
            <a:r>
              <a:rPr lang="en-US" dirty="0">
                <a:solidFill>
                  <a:srgbClr val="000000"/>
                </a:solidFill>
                <a:latin typeface="Arial" panose="020B0604020202020204" pitchFamily="34" charset="0"/>
              </a:rPr>
              <a:t>Improvements to the existing streets near the closed crossing to handle the diverted traffic.</a:t>
            </a:r>
          </a:p>
          <a:p>
            <a:endParaRPr lang="en-US" dirty="0">
              <a:solidFill>
                <a:srgbClr val="111111"/>
              </a:solidFill>
              <a:latin typeface="Roboto" panose="02000000000000000000" pitchFamily="2" charset="0"/>
            </a:endParaRPr>
          </a:p>
          <a:p>
            <a:r>
              <a:rPr lang="en-US" dirty="0">
                <a:solidFill>
                  <a:srgbClr val="000000"/>
                </a:solidFill>
                <a:latin typeface="Arial" panose="020B0604020202020204" pitchFamily="34" charset="0"/>
              </a:rPr>
              <a:t>Section 130 program can match the railroad contribution up to $100,000 from TxDOT to the local government per individual public road closure. The local government must use the Section 130 funds from TxDOT only for roadway, safety and operational improvements associated with the crossing closure within the vicinity of the closed crossing, as approved in advance by TxDOT. The railroad company contribution may add incentive dollars, which can be used at the local government's discretion. The railroad contribution may include in-kind service such as removal of the crossing surface and warning devices.</a:t>
            </a:r>
            <a:r>
              <a:rPr lang="en-US" dirty="0">
                <a:solidFill>
                  <a:srgbClr val="111111"/>
                </a:solidFill>
                <a:latin typeface="Roboto" panose="02000000000000000000" pitchFamily="2" charset="0"/>
              </a:rPr>
              <a:t>	</a:t>
            </a:r>
            <a:endParaRPr lang="en-US" dirty="0">
              <a:solidFill>
                <a:srgbClr val="000000"/>
              </a:solidFill>
              <a:latin typeface="Arial" panose="020B0604020202020204" pitchFamily="34" charset="0"/>
            </a:endParaRPr>
          </a:p>
          <a:p>
            <a:endParaRPr lang="en-US" dirty="0">
              <a:solidFill>
                <a:srgbClr val="000000"/>
              </a:solidFill>
              <a:latin typeface="Arial" panose="020B0604020202020204" pitchFamily="34" charset="0"/>
            </a:endParaRPr>
          </a:p>
          <a:p>
            <a:pPr defTabSz="895838">
              <a:defRPr/>
            </a:pPr>
            <a:r>
              <a:rPr lang="en-US" b="1" dirty="0">
                <a:solidFill>
                  <a:srgbClr val="003333"/>
                </a:solidFill>
                <a:latin typeface="Malgun Gothic" panose="020B0503020000020004" pitchFamily="34" charset="-127"/>
                <a:ea typeface="Malgun Gothic" panose="020B0503020000020004" pitchFamily="34" charset="-127"/>
              </a:rPr>
              <a:t>FHWA - Railway-Highway Crossings Program (RHCP)</a:t>
            </a:r>
          </a:p>
          <a:p>
            <a:r>
              <a:rPr lang="en-US" dirty="0">
                <a:solidFill>
                  <a:srgbClr val="000000"/>
                </a:solidFill>
                <a:latin typeface="Arial" panose="020B0604020202020204" pitchFamily="34" charset="0"/>
              </a:rPr>
              <a:t>The Bipartisan Infrastructure Law (BIL) continues the Railway-Highway Crossings Program (RHCP), which provides funds for safety improvements to reduce the number of fatalities, injuries, and crashes at public railway-highway grade crossings.</a:t>
            </a:r>
            <a:endParaRPr lang="en-US" dirty="0">
              <a:latin typeface="Calibri (Body)"/>
            </a:endParaRPr>
          </a:p>
          <a:p>
            <a:pPr algn="l"/>
            <a:r>
              <a:rPr lang="en-US" b="1" u="sng" dirty="0">
                <a:solidFill>
                  <a:srgbClr val="000000"/>
                </a:solidFill>
                <a:latin typeface="Malgun Gothic" panose="020B0503020000020004" pitchFamily="34" charset="-127"/>
                <a:ea typeface="Malgun Gothic" panose="020B0503020000020004" pitchFamily="34" charset="-127"/>
              </a:rPr>
              <a:t>Incentive Payments</a:t>
            </a:r>
          </a:p>
          <a:p>
            <a:pPr algn="l">
              <a:buFont typeface="Arial" panose="020B0604020202020204" pitchFamily="34" charset="0"/>
              <a:buChar char="•"/>
            </a:pPr>
            <a:r>
              <a:rPr lang="en-US" dirty="0">
                <a:solidFill>
                  <a:srgbClr val="000000"/>
                </a:solidFill>
                <a:latin typeface="Arial" panose="020B0604020202020204" pitchFamily="34" charset="0"/>
              </a:rPr>
              <a:t>Subject to certain conditions, the BIL increases the maximum payment that a State may pay a local government for permanently closing a public at-grade railway-highway crossing to the lesser of—</a:t>
            </a:r>
          </a:p>
          <a:p>
            <a:pPr marL="727868" lvl="1" indent="-279949">
              <a:buFont typeface="Arial" panose="020B0604020202020204" pitchFamily="34" charset="0"/>
              <a:buChar char="•"/>
            </a:pPr>
            <a:r>
              <a:rPr lang="en-US" dirty="0">
                <a:solidFill>
                  <a:srgbClr val="000000"/>
                </a:solidFill>
                <a:latin typeface="Arial" panose="020B0604020202020204" pitchFamily="34" charset="0"/>
              </a:rPr>
              <a:t>the amount of the incentive payment that the railroad owning the tracks on which the crossing is located paid to the government; or</a:t>
            </a:r>
          </a:p>
          <a:p>
            <a:pPr marL="727868" lvl="1" indent="-279949">
              <a:buFont typeface="Arial" panose="020B0604020202020204" pitchFamily="34" charset="0"/>
              <a:buChar char="•"/>
            </a:pPr>
            <a:r>
              <a:rPr lang="en-US" dirty="0">
                <a:solidFill>
                  <a:srgbClr val="000000"/>
                </a:solidFill>
                <a:latin typeface="Arial" panose="020B0604020202020204" pitchFamily="34" charset="0"/>
              </a:rPr>
              <a:t>$100,000 (vs. $7,500 under the FAST Act).</a:t>
            </a:r>
            <a:br>
              <a:rPr lang="en-US" dirty="0">
                <a:solidFill>
                  <a:srgbClr val="000000"/>
                </a:solidFill>
                <a:latin typeface="Arial" panose="020B0604020202020204" pitchFamily="34" charset="0"/>
              </a:rPr>
            </a:br>
            <a:r>
              <a:rPr lang="en-US" dirty="0">
                <a:solidFill>
                  <a:srgbClr val="000000"/>
                </a:solidFill>
                <a:latin typeface="Arial" panose="020B0604020202020204" pitchFamily="34" charset="0"/>
              </a:rPr>
              <a:t>[§ 11108(c); 23 U.S.C. 130(</a:t>
            </a:r>
            <a:r>
              <a:rPr lang="en-US" dirty="0" err="1">
                <a:solidFill>
                  <a:srgbClr val="000000"/>
                </a:solidFill>
                <a:latin typeface="Arial" panose="020B0604020202020204" pitchFamily="34" charset="0"/>
              </a:rPr>
              <a:t>i</a:t>
            </a:r>
            <a:r>
              <a:rPr lang="en-US" dirty="0">
                <a:solidFill>
                  <a:srgbClr val="000000"/>
                </a:solidFill>
                <a:latin typeface="Arial" panose="020B0604020202020204" pitchFamily="34" charset="0"/>
              </a:rPr>
              <a:t>)(3)(B)]</a:t>
            </a:r>
          </a:p>
          <a:p>
            <a:endParaRPr lang="en-US" dirty="0">
              <a:latin typeface="Calibri (Body)"/>
            </a:endParaRPr>
          </a:p>
        </p:txBody>
      </p:sp>
      <p:sp>
        <p:nvSpPr>
          <p:cNvPr id="4" name="Slide Number Placeholder 3"/>
          <p:cNvSpPr>
            <a:spLocks noGrp="1"/>
          </p:cNvSpPr>
          <p:nvPr>
            <p:ph type="sldNum" sz="quarter" idx="10"/>
          </p:nvPr>
        </p:nvSpPr>
        <p:spPr/>
        <p:txBody>
          <a:bodyPr numCol="1"/>
          <a:lstStyle/>
          <a:p>
            <a:pPr defTabSz="914292">
              <a:defRPr/>
            </a:pPr>
            <a:fld id="{9C5789CE-836E-B042-843F-5605E41F5001}" type="slidenum">
              <a:rPr lang="en-US">
                <a:solidFill>
                  <a:prstClr val="black"/>
                </a:solidFill>
                <a:latin typeface="Calibri"/>
              </a:rPr>
              <a:pPr defTabSz="914292">
                <a:defRPr/>
              </a:pPr>
              <a:t>17</a:t>
            </a:fld>
            <a:endParaRPr lang="en-US" dirty="0">
              <a:solidFill>
                <a:prstClr val="black"/>
              </a:solidFill>
              <a:latin typeface="Calibri"/>
            </a:endParaRPr>
          </a:p>
        </p:txBody>
      </p:sp>
    </p:spTree>
    <p:extLst>
      <p:ext uri="{BB962C8B-B14F-4D97-AF65-F5344CB8AC3E}">
        <p14:creationId xmlns:p14="http://schemas.microsoft.com/office/powerpoint/2010/main" val="31669391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r>
              <a:rPr lang="en-US" dirty="0"/>
              <a:t>If closure is the direction provided a Resolution will come back to Council for authorization. </a:t>
            </a:r>
          </a:p>
        </p:txBody>
      </p:sp>
      <p:sp>
        <p:nvSpPr>
          <p:cNvPr id="4" name="Slide Number Placeholder 3"/>
          <p:cNvSpPr>
            <a:spLocks noGrp="1"/>
          </p:cNvSpPr>
          <p:nvPr>
            <p:ph type="sldNum" sz="quarter" idx="10"/>
          </p:nvPr>
        </p:nvSpPr>
        <p:spPr/>
        <p:txBody>
          <a:bodyPr numCol="1"/>
          <a:lstStyle/>
          <a:p>
            <a:pPr defTabSz="914292">
              <a:defRPr/>
            </a:pPr>
            <a:fld id="{9C5789CE-836E-B042-843F-5605E41F5001}" type="slidenum">
              <a:rPr lang="en-US">
                <a:solidFill>
                  <a:prstClr val="black"/>
                </a:solidFill>
                <a:latin typeface="Calibri"/>
              </a:rPr>
              <a:pPr defTabSz="914292">
                <a:defRPr/>
              </a:pPr>
              <a:t>18</a:t>
            </a:fld>
            <a:endParaRPr lang="en-US" dirty="0">
              <a:solidFill>
                <a:prstClr val="black"/>
              </a:solidFill>
              <a:latin typeface="Calibri"/>
            </a:endParaRPr>
          </a:p>
        </p:txBody>
      </p:sp>
    </p:spTree>
    <p:extLst>
      <p:ext uri="{BB962C8B-B14F-4D97-AF65-F5344CB8AC3E}">
        <p14:creationId xmlns:p14="http://schemas.microsoft.com/office/powerpoint/2010/main" val="20115635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endParaRPr lang="en-US" dirty="0"/>
          </a:p>
        </p:txBody>
      </p:sp>
      <p:sp>
        <p:nvSpPr>
          <p:cNvPr id="4" name="Slide Number Placeholder 3"/>
          <p:cNvSpPr>
            <a:spLocks noGrp="1"/>
          </p:cNvSpPr>
          <p:nvPr>
            <p:ph type="sldNum" sz="quarter" idx="10"/>
          </p:nvPr>
        </p:nvSpPr>
        <p:spPr/>
        <p:txBody>
          <a:bodyPr numCol="1"/>
          <a:lstStyle/>
          <a:p>
            <a:fld id="{9C5789CE-836E-B042-843F-5605E41F5001}" type="slidenum">
              <a:rPr lang="en-US" smtClean="0"/>
              <a:pPr/>
              <a:t>19</a:t>
            </a:fld>
            <a:endParaRPr lang="en-US" dirty="0"/>
          </a:p>
        </p:txBody>
      </p:sp>
    </p:spTree>
    <p:extLst>
      <p:ext uri="{BB962C8B-B14F-4D97-AF65-F5344CB8AC3E}">
        <p14:creationId xmlns:p14="http://schemas.microsoft.com/office/powerpoint/2010/main" val="20656496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endParaRPr lang="en-US" dirty="0"/>
          </a:p>
        </p:txBody>
      </p:sp>
      <p:sp>
        <p:nvSpPr>
          <p:cNvPr id="4" name="Slide Number Placeholder 3"/>
          <p:cNvSpPr>
            <a:spLocks noGrp="1"/>
          </p:cNvSpPr>
          <p:nvPr>
            <p:ph type="sldNum" sz="quarter" idx="10"/>
          </p:nvPr>
        </p:nvSpPr>
        <p:spPr/>
        <p:txBody>
          <a:bodyPr numCol="1"/>
          <a:lstStyle/>
          <a:p>
            <a:fld id="{9C5789CE-836E-B042-843F-5605E41F5001}" type="slidenum">
              <a:rPr lang="en-US" smtClean="0"/>
              <a:pPr/>
              <a:t>20</a:t>
            </a:fld>
            <a:endParaRPr lang="en-US" dirty="0"/>
          </a:p>
        </p:txBody>
      </p:sp>
    </p:spTree>
    <p:extLst>
      <p:ext uri="{BB962C8B-B14F-4D97-AF65-F5344CB8AC3E}">
        <p14:creationId xmlns:p14="http://schemas.microsoft.com/office/powerpoint/2010/main" val="23525549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r>
              <a:rPr lang="en-US" dirty="0">
                <a:latin typeface="Calibri (Body)"/>
              </a:rPr>
              <a:t>Sept 2022: </a:t>
            </a:r>
            <a:r>
              <a:rPr lang="en-US" dirty="0">
                <a:latin typeface="Georgia" panose="02040502050405020303" pitchFamily="18" charset="0"/>
                <a:ea typeface="Georgia" panose="02040502050405020303" pitchFamily="18" charset="0"/>
                <a:cs typeface="Times New Roman" panose="02020603050405020304" pitchFamily="18" charset="0"/>
              </a:rPr>
              <a:t>The City of Seguin has 6 at-grade rail crossings within its City limits. Each poses unique challenges to the requirements to create a Quiet Zone.</a:t>
            </a:r>
            <a:r>
              <a:rPr lang="en-US" dirty="0">
                <a:latin typeface="Calibri (Body)"/>
                <a:ea typeface="Georgia" panose="02040502050405020303" pitchFamily="18" charset="0"/>
                <a:cs typeface="Times New Roman" panose="02020603050405020304" pitchFamily="18" charset="0"/>
              </a:rPr>
              <a:t> </a:t>
            </a:r>
            <a:r>
              <a:rPr lang="en-US" i="1" dirty="0">
                <a:latin typeface="Georgia" panose="02040502050405020303" pitchFamily="18" charset="0"/>
                <a:ea typeface="Georgia" panose="02040502050405020303" pitchFamily="18" charset="0"/>
                <a:cs typeface="Times New Roman" panose="02020603050405020304" pitchFamily="18" charset="0"/>
              </a:rPr>
              <a:t>The FRA Train Horn Rule (49 CFR 222) requires an engineer to sound the horn under various circumstances including when a train is approaching and passing through a public highway-rail grade crossing. In 1994, Congress ordered the FRA to enact federal regulations requiring train horns to be sounded at all public highway-rail grade crossings. In 2005, the final rule on quiet zones and the removal of the requirement to sound a horn was adopted and placed in the Code of Federal Regulations. This final rule allows for an FRA exemption to the Train Horn Rule requiring trains to sound their horns at at-grade crossings</a:t>
            </a:r>
          </a:p>
          <a:p>
            <a:endParaRPr lang="en-US" sz="1800" i="1" dirty="0">
              <a:latin typeface="Georgia" panose="02040502050405020303" pitchFamily="18" charset="0"/>
              <a:cs typeface="Times New Roman" panose="02020603050405020304" pitchFamily="18" charset="0"/>
            </a:endParaRPr>
          </a:p>
          <a:p>
            <a:endParaRPr lang="en-US" i="1" dirty="0">
              <a:latin typeface="Calibri (Body)"/>
            </a:endParaRPr>
          </a:p>
        </p:txBody>
      </p:sp>
      <p:sp>
        <p:nvSpPr>
          <p:cNvPr id="4" name="Slide Number Placeholder 3"/>
          <p:cNvSpPr>
            <a:spLocks noGrp="1"/>
          </p:cNvSpPr>
          <p:nvPr>
            <p:ph type="sldNum" sz="quarter" idx="10"/>
          </p:nvPr>
        </p:nvSpPr>
        <p:spPr/>
        <p:txBody>
          <a:bodyPr numCol="1"/>
          <a:lstStyle/>
          <a:p>
            <a:pPr defTabSz="914292">
              <a:defRPr/>
            </a:pPr>
            <a:fld id="{9C5789CE-836E-B042-843F-5605E41F5001}" type="slidenum">
              <a:rPr lang="en-US">
                <a:solidFill>
                  <a:prstClr val="black"/>
                </a:solidFill>
                <a:latin typeface="Calibri"/>
              </a:rPr>
              <a:pPr defTabSz="914292">
                <a:defRPr/>
              </a:pPr>
              <a:t>2</a:t>
            </a:fld>
            <a:endParaRPr lang="en-US" dirty="0">
              <a:solidFill>
                <a:prstClr val="black"/>
              </a:solidFill>
              <a:latin typeface="Calibri"/>
            </a:endParaRPr>
          </a:p>
        </p:txBody>
      </p:sp>
    </p:spTree>
    <p:extLst>
      <p:ext uri="{BB962C8B-B14F-4D97-AF65-F5344CB8AC3E}">
        <p14:creationId xmlns:p14="http://schemas.microsoft.com/office/powerpoint/2010/main" val="38964651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endParaRPr lang="en-US" dirty="0">
              <a:latin typeface="Calibri (Body)"/>
            </a:endParaRPr>
          </a:p>
        </p:txBody>
      </p:sp>
      <p:sp>
        <p:nvSpPr>
          <p:cNvPr id="4" name="Slide Number Placeholder 3"/>
          <p:cNvSpPr>
            <a:spLocks noGrp="1"/>
          </p:cNvSpPr>
          <p:nvPr>
            <p:ph type="sldNum" sz="quarter" idx="10"/>
          </p:nvPr>
        </p:nvSpPr>
        <p:spPr/>
        <p:txBody>
          <a:bodyPr numCol="1"/>
          <a:lstStyle/>
          <a:p>
            <a:pPr defTabSz="914292">
              <a:defRPr/>
            </a:pPr>
            <a:fld id="{9C5789CE-836E-B042-843F-5605E41F5001}" type="slidenum">
              <a:rPr lang="en-US">
                <a:solidFill>
                  <a:prstClr val="black"/>
                </a:solidFill>
                <a:latin typeface="Calibri"/>
              </a:rPr>
              <a:pPr defTabSz="914292">
                <a:defRPr/>
              </a:pPr>
              <a:t>3</a:t>
            </a:fld>
            <a:endParaRPr lang="en-US" dirty="0">
              <a:solidFill>
                <a:prstClr val="black"/>
              </a:solidFill>
              <a:latin typeface="Calibri"/>
            </a:endParaRPr>
          </a:p>
        </p:txBody>
      </p:sp>
    </p:spTree>
    <p:extLst>
      <p:ext uri="{BB962C8B-B14F-4D97-AF65-F5344CB8AC3E}">
        <p14:creationId xmlns:p14="http://schemas.microsoft.com/office/powerpoint/2010/main" val="1637617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endParaRPr lang="en-US" dirty="0">
              <a:latin typeface="Calibri (Body)"/>
            </a:endParaRPr>
          </a:p>
        </p:txBody>
      </p:sp>
      <p:sp>
        <p:nvSpPr>
          <p:cNvPr id="4" name="Slide Number Placeholder 3"/>
          <p:cNvSpPr>
            <a:spLocks noGrp="1"/>
          </p:cNvSpPr>
          <p:nvPr>
            <p:ph type="sldNum" sz="quarter" idx="10"/>
          </p:nvPr>
        </p:nvSpPr>
        <p:spPr/>
        <p:txBody>
          <a:bodyPr numCol="1"/>
          <a:lstStyle/>
          <a:p>
            <a:pPr defTabSz="914292">
              <a:defRPr/>
            </a:pPr>
            <a:fld id="{9C5789CE-836E-B042-843F-5605E41F5001}" type="slidenum">
              <a:rPr lang="en-US">
                <a:solidFill>
                  <a:prstClr val="black"/>
                </a:solidFill>
                <a:latin typeface="Calibri"/>
              </a:rPr>
              <a:pPr defTabSz="914292">
                <a:defRPr/>
              </a:pPr>
              <a:t>4</a:t>
            </a:fld>
            <a:endParaRPr lang="en-US" dirty="0">
              <a:solidFill>
                <a:prstClr val="black"/>
              </a:solidFill>
              <a:latin typeface="Calibri"/>
            </a:endParaRPr>
          </a:p>
        </p:txBody>
      </p:sp>
    </p:spTree>
    <p:extLst>
      <p:ext uri="{BB962C8B-B14F-4D97-AF65-F5344CB8AC3E}">
        <p14:creationId xmlns:p14="http://schemas.microsoft.com/office/powerpoint/2010/main" val="36234979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endParaRPr lang="en-US" dirty="0">
              <a:latin typeface="Calibri (Body)"/>
            </a:endParaRPr>
          </a:p>
        </p:txBody>
      </p:sp>
      <p:sp>
        <p:nvSpPr>
          <p:cNvPr id="4" name="Slide Number Placeholder 3"/>
          <p:cNvSpPr>
            <a:spLocks noGrp="1"/>
          </p:cNvSpPr>
          <p:nvPr>
            <p:ph type="sldNum" sz="quarter" idx="10"/>
          </p:nvPr>
        </p:nvSpPr>
        <p:spPr/>
        <p:txBody>
          <a:bodyPr numCol="1"/>
          <a:lstStyle/>
          <a:p>
            <a:pPr defTabSz="914292">
              <a:defRPr/>
            </a:pPr>
            <a:fld id="{9C5789CE-836E-B042-843F-5605E41F5001}" type="slidenum">
              <a:rPr lang="en-US">
                <a:solidFill>
                  <a:prstClr val="black"/>
                </a:solidFill>
                <a:latin typeface="Calibri"/>
              </a:rPr>
              <a:pPr defTabSz="914292">
                <a:defRPr/>
              </a:pPr>
              <a:t>5</a:t>
            </a:fld>
            <a:endParaRPr lang="en-US" dirty="0">
              <a:solidFill>
                <a:prstClr val="black"/>
              </a:solidFill>
              <a:latin typeface="Calibri"/>
            </a:endParaRPr>
          </a:p>
        </p:txBody>
      </p:sp>
    </p:spTree>
    <p:extLst>
      <p:ext uri="{BB962C8B-B14F-4D97-AF65-F5344CB8AC3E}">
        <p14:creationId xmlns:p14="http://schemas.microsoft.com/office/powerpoint/2010/main" val="3061414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r>
              <a:rPr lang="en-US" dirty="0"/>
              <a:t>Significant grades can cause the following problems:</a:t>
            </a:r>
          </a:p>
          <a:p>
            <a:pPr marL="167970" indent="-167970">
              <a:buFont typeface="Arial" panose="020B0604020202020204" pitchFamily="34" charset="0"/>
              <a:buChar char="•"/>
            </a:pPr>
            <a:r>
              <a:rPr lang="en-US" dirty="0"/>
              <a:t>Low-clearance and long wheelbase vehicles can get stuck on the track at the crossing.</a:t>
            </a:r>
          </a:p>
          <a:p>
            <a:pPr marL="167970" indent="-167970">
              <a:buFont typeface="Arial" panose="020B0604020202020204" pitchFamily="34" charset="0"/>
              <a:buChar char="•"/>
            </a:pPr>
            <a:r>
              <a:rPr lang="en-US" dirty="0"/>
              <a:t>Crossing surface or field panels can become loose or dislodged if a vehicle catches on the approach edge of the panel.</a:t>
            </a:r>
          </a:p>
          <a:p>
            <a:pPr marL="167970" indent="-167970">
              <a:buFont typeface="Arial" panose="020B0604020202020204" pitchFamily="34" charset="0"/>
              <a:buChar char="•"/>
            </a:pPr>
            <a:r>
              <a:rPr lang="en-US" dirty="0"/>
              <a:t>Inadequate turning radius from the adjacent road, causing vehicles to leave the paved roadway, which could lead to the vehicle stalling on the crossing.</a:t>
            </a:r>
          </a:p>
          <a:p>
            <a:endParaRPr lang="en-US" dirty="0"/>
          </a:p>
          <a:p>
            <a:pPr defTabSz="895838">
              <a:defRPr/>
            </a:pPr>
            <a:r>
              <a:rPr lang="en-US" dirty="0">
                <a:solidFill>
                  <a:srgbClr val="000000"/>
                </a:solidFill>
                <a:latin typeface="Arial" panose="020B0604020202020204" pitchFamily="34" charset="0"/>
              </a:rPr>
              <a:t>Adjusting the roadway profile to eliminate problems with humped crossings can add significant cost to the project. The maximum approach grade should not exceed 3 inches of the rail elevation at a point 30 feet away from the center of the nearest rail on both sides of the crossing. (</a:t>
            </a:r>
            <a:r>
              <a:rPr lang="en-US" dirty="0">
                <a:solidFill>
                  <a:srgbClr val="000000"/>
                </a:solidFill>
                <a:latin typeface="Calibri" panose="020F0502020204030204"/>
              </a:rPr>
              <a:t>Huber: 3’ height difference over 105’ distance equates to 10.3” over 30’)</a:t>
            </a:r>
            <a:endParaRPr lang="en-US" dirty="0"/>
          </a:p>
          <a:p>
            <a:endParaRPr lang="en-US" dirty="0"/>
          </a:p>
          <a:p>
            <a:endParaRPr lang="en-US" dirty="0"/>
          </a:p>
          <a:p>
            <a:r>
              <a:rPr lang="en-US" dirty="0"/>
              <a:t>Guidance adopted by the American Association of State Highway and Transportation Officials, recommends that the surface of the highway be not more than 75 millimeters (3 inches) higher or lower than the top of the nearest rail at a point 7.5 meters (30 feet) from the rail, unless track superelevation dictates otherwise. 1 Beyond this, there is currently no formula or threshold for determining if a highway-rail grade crossing presents a risk for low ground clearance vehicles, or if it should be posted as such. The actual risk for vehicles to become stuck on tracks has more to do with the rate of change in the roadway grade than its magnitude</a:t>
            </a:r>
            <a:endParaRPr lang="en-US" dirty="0">
              <a:latin typeface="Calibri (Body)"/>
            </a:endParaRPr>
          </a:p>
        </p:txBody>
      </p:sp>
      <p:sp>
        <p:nvSpPr>
          <p:cNvPr id="4" name="Slide Number Placeholder 3"/>
          <p:cNvSpPr>
            <a:spLocks noGrp="1"/>
          </p:cNvSpPr>
          <p:nvPr>
            <p:ph type="sldNum" sz="quarter" idx="10"/>
          </p:nvPr>
        </p:nvSpPr>
        <p:spPr/>
        <p:txBody>
          <a:bodyPr numCol="1"/>
          <a:lstStyle/>
          <a:p>
            <a:pPr defTabSz="914292">
              <a:defRPr/>
            </a:pPr>
            <a:fld id="{9C5789CE-836E-B042-843F-5605E41F5001}" type="slidenum">
              <a:rPr lang="en-US">
                <a:solidFill>
                  <a:prstClr val="black"/>
                </a:solidFill>
                <a:latin typeface="Calibri"/>
              </a:rPr>
              <a:pPr defTabSz="914292">
                <a:defRPr/>
              </a:pPr>
              <a:t>6</a:t>
            </a:fld>
            <a:endParaRPr lang="en-US" dirty="0">
              <a:solidFill>
                <a:prstClr val="black"/>
              </a:solidFill>
              <a:latin typeface="Calibri"/>
            </a:endParaRPr>
          </a:p>
        </p:txBody>
      </p:sp>
    </p:spTree>
    <p:extLst>
      <p:ext uri="{BB962C8B-B14F-4D97-AF65-F5344CB8AC3E}">
        <p14:creationId xmlns:p14="http://schemas.microsoft.com/office/powerpoint/2010/main" val="39982851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A4409-1C7B-5487-4F87-23FB5043AA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6A5E3E-05FF-DAF6-ECE2-3D7DBC6761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787F57-0DE1-3058-23D9-6C5AA61EC79C}"/>
              </a:ext>
            </a:extLst>
          </p:cNvPr>
          <p:cNvSpPr>
            <a:spLocks noGrp="1"/>
          </p:cNvSpPr>
          <p:nvPr>
            <p:ph type="body" idx="1"/>
          </p:nvPr>
        </p:nvSpPr>
        <p:spPr/>
        <p:txBody>
          <a:bodyPr numCol="1"/>
          <a:lstStyle/>
          <a:p>
            <a:r>
              <a:rPr lang="en-US" dirty="0">
                <a:latin typeface="Calibri (Body)"/>
              </a:rPr>
              <a:t>Consultant data from RRQZ </a:t>
            </a:r>
          </a:p>
          <a:p>
            <a:r>
              <a:rPr lang="en-US" dirty="0">
                <a:latin typeface="Calibri (Body)"/>
              </a:rPr>
              <a:t>Traffic Counts were taken on Thursday, March 21, 2024</a:t>
            </a:r>
          </a:p>
          <a:p>
            <a:endParaRPr lang="en-US" dirty="0">
              <a:latin typeface="Calibri (Body)"/>
            </a:endParaRPr>
          </a:p>
          <a:p>
            <a:r>
              <a:rPr lang="en-US" dirty="0">
                <a:latin typeface="Calibri (Body)"/>
              </a:rPr>
              <a:t>FRA Inventory indicated AADT 849 in 2019</a:t>
            </a:r>
          </a:p>
        </p:txBody>
      </p:sp>
      <p:sp>
        <p:nvSpPr>
          <p:cNvPr id="4" name="Slide Number Placeholder 3">
            <a:extLst>
              <a:ext uri="{FF2B5EF4-FFF2-40B4-BE49-F238E27FC236}">
                <a16:creationId xmlns:a16="http://schemas.microsoft.com/office/drawing/2014/main" id="{CBF4CD57-E908-B51A-0B0D-219A7669CEC0}"/>
              </a:ext>
            </a:extLst>
          </p:cNvPr>
          <p:cNvSpPr>
            <a:spLocks noGrp="1"/>
          </p:cNvSpPr>
          <p:nvPr>
            <p:ph type="sldNum" sz="quarter" idx="10"/>
          </p:nvPr>
        </p:nvSpPr>
        <p:spPr/>
        <p:txBody>
          <a:bodyPr numCol="1"/>
          <a:lstStyle/>
          <a:p>
            <a:pPr defTabSz="914292">
              <a:defRPr/>
            </a:pPr>
            <a:fld id="{9C5789CE-836E-B042-843F-5605E41F5001}" type="slidenum">
              <a:rPr lang="en-US">
                <a:solidFill>
                  <a:prstClr val="black"/>
                </a:solidFill>
                <a:latin typeface="Calibri"/>
              </a:rPr>
              <a:pPr defTabSz="914292">
                <a:defRPr/>
              </a:pPr>
              <a:t>7</a:t>
            </a:fld>
            <a:endParaRPr lang="en-US" dirty="0">
              <a:solidFill>
                <a:prstClr val="black"/>
              </a:solidFill>
              <a:latin typeface="Calibri"/>
            </a:endParaRPr>
          </a:p>
        </p:txBody>
      </p:sp>
    </p:spTree>
    <p:extLst>
      <p:ext uri="{BB962C8B-B14F-4D97-AF65-F5344CB8AC3E}">
        <p14:creationId xmlns:p14="http://schemas.microsoft.com/office/powerpoint/2010/main" val="10469755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1A6A5D-82A9-7960-F23C-8B446F0BDF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AD33E5-1D05-6E9B-43C7-C93A0D48DE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579ACD-A0A5-CE97-7F52-3C681700F587}"/>
              </a:ext>
            </a:extLst>
          </p:cNvPr>
          <p:cNvSpPr>
            <a:spLocks noGrp="1"/>
          </p:cNvSpPr>
          <p:nvPr>
            <p:ph type="body" idx="1"/>
          </p:nvPr>
        </p:nvSpPr>
        <p:spPr/>
        <p:txBody>
          <a:bodyPr numCol="1"/>
          <a:lstStyle/>
          <a:p>
            <a:r>
              <a:rPr lang="en-US" dirty="0">
                <a:latin typeface="Calibri (Body)"/>
              </a:rPr>
              <a:t>Nearly 60 reports from Seguin PD</a:t>
            </a:r>
          </a:p>
          <a:p>
            <a:endParaRPr lang="en-US" dirty="0">
              <a:latin typeface="Calibri (Body)"/>
            </a:endParaRPr>
          </a:p>
          <a:p>
            <a:r>
              <a:rPr lang="en-US" dirty="0">
                <a:latin typeface="Calibri (Body)"/>
              </a:rPr>
              <a:t>We only looked at the last 6 years</a:t>
            </a:r>
          </a:p>
          <a:p>
            <a:endParaRPr lang="en-US" dirty="0">
              <a:latin typeface="Calibri (Body)"/>
            </a:endParaRPr>
          </a:p>
        </p:txBody>
      </p:sp>
      <p:sp>
        <p:nvSpPr>
          <p:cNvPr id="4" name="Slide Number Placeholder 3">
            <a:extLst>
              <a:ext uri="{FF2B5EF4-FFF2-40B4-BE49-F238E27FC236}">
                <a16:creationId xmlns:a16="http://schemas.microsoft.com/office/drawing/2014/main" id="{193A80EA-4F2E-0D05-F853-BDE5368BE06E}"/>
              </a:ext>
            </a:extLst>
          </p:cNvPr>
          <p:cNvSpPr>
            <a:spLocks noGrp="1"/>
          </p:cNvSpPr>
          <p:nvPr>
            <p:ph type="sldNum" sz="quarter" idx="10"/>
          </p:nvPr>
        </p:nvSpPr>
        <p:spPr/>
        <p:txBody>
          <a:bodyPr numCol="1"/>
          <a:lstStyle/>
          <a:p>
            <a:pPr defTabSz="914292">
              <a:defRPr/>
            </a:pPr>
            <a:fld id="{9C5789CE-836E-B042-843F-5605E41F5001}" type="slidenum">
              <a:rPr lang="en-US">
                <a:solidFill>
                  <a:prstClr val="black"/>
                </a:solidFill>
                <a:latin typeface="Calibri"/>
              </a:rPr>
              <a:pPr defTabSz="914292">
                <a:defRPr/>
              </a:pPr>
              <a:t>8</a:t>
            </a:fld>
            <a:endParaRPr lang="en-US" dirty="0">
              <a:solidFill>
                <a:prstClr val="black"/>
              </a:solidFill>
              <a:latin typeface="Calibri"/>
            </a:endParaRPr>
          </a:p>
        </p:txBody>
      </p:sp>
    </p:spTree>
    <p:extLst>
      <p:ext uri="{BB962C8B-B14F-4D97-AF65-F5344CB8AC3E}">
        <p14:creationId xmlns:p14="http://schemas.microsoft.com/office/powerpoint/2010/main" val="16957804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r>
              <a:rPr lang="en-US" dirty="0"/>
              <a:t>median alignment will obstruct and/or make travel from Huber to/from Fleming difficult</a:t>
            </a:r>
          </a:p>
          <a:p>
            <a:endParaRPr lang="en-US" dirty="0"/>
          </a:p>
          <a:p>
            <a:r>
              <a:rPr lang="en-US" dirty="0"/>
              <a:t>Union Pacific has requested numerous improvements, many of which have implications on Hwy 78</a:t>
            </a:r>
          </a:p>
          <a:p>
            <a:r>
              <a:rPr lang="en-US" dirty="0"/>
              <a:t>	hump correction: will require elevating Hwy 78 to correct the vertical grade differential – unclear how far that adjustment will take, but will have implications on Fleming and the substation driveway. </a:t>
            </a:r>
          </a:p>
          <a:p>
            <a:r>
              <a:rPr lang="en-US" dirty="0"/>
              <a:t>	signal: correctly warranted, but not planned or funded.</a:t>
            </a:r>
          </a:p>
          <a:p>
            <a:endParaRPr lang="en-US" dirty="0"/>
          </a:p>
          <a:p>
            <a:r>
              <a:rPr lang="en-US" dirty="0"/>
              <a:t>Signal will add additional potential for traffic to stop on the tracks </a:t>
            </a:r>
          </a:p>
          <a:p>
            <a:endParaRPr lang="en-US" dirty="0"/>
          </a:p>
          <a:p>
            <a:r>
              <a:rPr lang="en-US" dirty="0"/>
              <a:t>Crossing improvements for UPRR are likely to be required for widening and pavement hump improvements. </a:t>
            </a:r>
          </a:p>
          <a:p>
            <a:endParaRPr lang="en-US" dirty="0"/>
          </a:p>
          <a:p>
            <a:endParaRPr lang="en-US" dirty="0"/>
          </a:p>
          <a:p>
            <a:r>
              <a:rPr lang="en-US" dirty="0"/>
              <a:t>Significant grades can cause the following problems:</a:t>
            </a:r>
          </a:p>
          <a:p>
            <a:pPr marL="167970" indent="-167970">
              <a:buFont typeface="Arial" panose="020B0604020202020204" pitchFamily="34" charset="0"/>
              <a:buChar char="•"/>
            </a:pPr>
            <a:r>
              <a:rPr lang="en-US" dirty="0"/>
              <a:t>Low-clearance and long wheelbase vehicles can get stuck on the track at the crossing.</a:t>
            </a:r>
          </a:p>
          <a:p>
            <a:pPr marL="167970" indent="-167970">
              <a:buFont typeface="Arial" panose="020B0604020202020204" pitchFamily="34" charset="0"/>
              <a:buChar char="•"/>
            </a:pPr>
            <a:r>
              <a:rPr lang="en-US" dirty="0"/>
              <a:t>Crossing surface or field panels can become loose or dislodged if a vehicle catches on the approach edge of the panel.</a:t>
            </a:r>
          </a:p>
          <a:p>
            <a:pPr marL="167970" indent="-167970">
              <a:buFont typeface="Arial" panose="020B0604020202020204" pitchFamily="34" charset="0"/>
              <a:buChar char="•"/>
            </a:pPr>
            <a:r>
              <a:rPr lang="en-US" dirty="0"/>
              <a:t>Inadequate turning radius from the adjacent road, causing vehicles to leave the paved roadway, which could lead to the vehicle stalling on the crossing.</a:t>
            </a:r>
          </a:p>
          <a:p>
            <a:endParaRPr lang="en-US" dirty="0"/>
          </a:p>
          <a:p>
            <a:pPr defTabSz="895838">
              <a:defRPr/>
            </a:pPr>
            <a:r>
              <a:rPr lang="en-US" dirty="0">
                <a:solidFill>
                  <a:srgbClr val="000000"/>
                </a:solidFill>
                <a:latin typeface="Arial" panose="020B0604020202020204" pitchFamily="34" charset="0"/>
              </a:rPr>
              <a:t>Adjusting the roadway profile to eliminate problems with humped crossings can add significant cost to the project. The maximum approach grade should not exceed 3 inches of the rail elevation at a point 30 feet away from the center of the nearest rail on both sides of the crossing. (</a:t>
            </a:r>
            <a:r>
              <a:rPr lang="en-US" dirty="0">
                <a:solidFill>
                  <a:srgbClr val="000000"/>
                </a:solidFill>
                <a:latin typeface="Calibri" panose="020F0502020204030204"/>
              </a:rPr>
              <a:t>Huber: 3’ height difference over 105’ distance equates to 10.3” over 30’)</a:t>
            </a:r>
            <a:endParaRPr lang="en-US" dirty="0"/>
          </a:p>
          <a:p>
            <a:endParaRPr lang="en-US" dirty="0"/>
          </a:p>
          <a:p>
            <a:endParaRPr lang="en-US" dirty="0"/>
          </a:p>
        </p:txBody>
      </p:sp>
      <p:sp>
        <p:nvSpPr>
          <p:cNvPr id="4" name="Slide Number Placeholder 3"/>
          <p:cNvSpPr>
            <a:spLocks noGrp="1"/>
          </p:cNvSpPr>
          <p:nvPr>
            <p:ph type="sldNum" sz="quarter" idx="10"/>
          </p:nvPr>
        </p:nvSpPr>
        <p:spPr/>
        <p:txBody>
          <a:bodyPr numCol="1"/>
          <a:lstStyle/>
          <a:p>
            <a:fld id="{9C5789CE-836E-B042-843F-5605E41F5001}" type="slidenum">
              <a:rPr lang="en-US" smtClean="0"/>
              <a:pPr/>
              <a:t>10</a:t>
            </a:fld>
            <a:endParaRPr lang="en-US" dirty="0"/>
          </a:p>
        </p:txBody>
      </p:sp>
    </p:spTree>
    <p:extLst>
      <p:ext uri="{BB962C8B-B14F-4D97-AF65-F5344CB8AC3E}">
        <p14:creationId xmlns:p14="http://schemas.microsoft.com/office/powerpoint/2010/main" val="26188726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numCol="1"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numCol="1"/>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numCol="1"/>
          <a:lstStyle/>
          <a:p>
            <a:fld id="{68FE5166-5DAB-47C8-AEE7-C1CA7FA28AEC}" type="datetimeFigureOut">
              <a:rPr lang="en-US" smtClean="0"/>
              <a:pPr/>
              <a:t>11/4/2024</a:t>
            </a:fld>
            <a:endParaRPr lang="en-US" dirty="0"/>
          </a:p>
        </p:txBody>
      </p:sp>
      <p:sp>
        <p:nvSpPr>
          <p:cNvPr id="5" name="Footer Placeholder 4"/>
          <p:cNvSpPr>
            <a:spLocks noGrp="1"/>
          </p:cNvSpPr>
          <p:nvPr>
            <p:ph type="ftr" sz="quarter" idx="11"/>
          </p:nvPr>
        </p:nvSpPr>
        <p:spPr/>
        <p:txBody>
          <a:bodyPr numCol="1"/>
          <a:lstStyle/>
          <a:p>
            <a:endParaRPr lang="en-US" dirty="0"/>
          </a:p>
        </p:txBody>
      </p:sp>
      <p:sp>
        <p:nvSpPr>
          <p:cNvPr id="6" name="Slide Number Placeholder 5"/>
          <p:cNvSpPr>
            <a:spLocks noGrp="1"/>
          </p:cNvSpPr>
          <p:nvPr>
            <p:ph type="sldNum" sz="quarter" idx="12"/>
          </p:nvPr>
        </p:nvSpPr>
        <p:spPr/>
        <p:txBody>
          <a:bodyPr numCol="1"/>
          <a:lstStyle/>
          <a:p>
            <a:fld id="{B28CCC35-7828-42EA-A230-20EE4344EB63}" type="slidenum">
              <a:rPr lang="en-US" smtClean="0"/>
              <a:pPr/>
              <a:t>‹#›</a:t>
            </a:fld>
            <a:endParaRPr lang="en-US" dirty="0"/>
          </a:p>
        </p:txBody>
      </p:sp>
    </p:spTree>
    <p:extLst>
      <p:ext uri="{BB962C8B-B14F-4D97-AF65-F5344CB8AC3E}">
        <p14:creationId xmlns:p14="http://schemas.microsoft.com/office/powerpoint/2010/main" val="422679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a:t>Click to edit Master title style</a:t>
            </a:r>
          </a:p>
        </p:txBody>
      </p:sp>
      <p:sp>
        <p:nvSpPr>
          <p:cNvPr id="3" name="Vertical Text Placeholder 2"/>
          <p:cNvSpPr>
            <a:spLocks noGrp="1"/>
          </p:cNvSpPr>
          <p:nvPr>
            <p:ph type="body" orient="vert" idx="1"/>
          </p:nvPr>
        </p:nvSpPr>
        <p:spPr/>
        <p:txBody>
          <a:bodyPr vert="eaVert"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numCol="1"/>
          <a:lstStyle/>
          <a:p>
            <a:fld id="{68FE5166-5DAB-47C8-AEE7-C1CA7FA28AEC}" type="datetimeFigureOut">
              <a:rPr lang="en-US" smtClean="0"/>
              <a:pPr/>
              <a:t>11/4/2024</a:t>
            </a:fld>
            <a:endParaRPr lang="en-US" dirty="0"/>
          </a:p>
        </p:txBody>
      </p:sp>
      <p:sp>
        <p:nvSpPr>
          <p:cNvPr id="5" name="Footer Placeholder 4"/>
          <p:cNvSpPr>
            <a:spLocks noGrp="1"/>
          </p:cNvSpPr>
          <p:nvPr>
            <p:ph type="ftr" sz="quarter" idx="11"/>
          </p:nvPr>
        </p:nvSpPr>
        <p:spPr/>
        <p:txBody>
          <a:bodyPr numCol="1"/>
          <a:lstStyle/>
          <a:p>
            <a:endParaRPr lang="en-US" dirty="0"/>
          </a:p>
        </p:txBody>
      </p:sp>
      <p:sp>
        <p:nvSpPr>
          <p:cNvPr id="6" name="Slide Number Placeholder 5"/>
          <p:cNvSpPr>
            <a:spLocks noGrp="1"/>
          </p:cNvSpPr>
          <p:nvPr>
            <p:ph type="sldNum" sz="quarter" idx="12"/>
          </p:nvPr>
        </p:nvSpPr>
        <p:spPr/>
        <p:txBody>
          <a:bodyPr numCol="1"/>
          <a:lstStyle/>
          <a:p>
            <a:fld id="{B28CCC35-7828-42EA-A230-20EE4344EB63}" type="slidenum">
              <a:rPr lang="en-US" smtClean="0"/>
              <a:pPr/>
              <a:t>‹#›</a:t>
            </a:fld>
            <a:endParaRPr lang="en-US" dirty="0"/>
          </a:p>
        </p:txBody>
      </p:sp>
    </p:spTree>
    <p:extLst>
      <p:ext uri="{BB962C8B-B14F-4D97-AF65-F5344CB8AC3E}">
        <p14:creationId xmlns:p14="http://schemas.microsoft.com/office/powerpoint/2010/main" val="2336197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numCol="1"/>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numCol="1"/>
          <a:lstStyle/>
          <a:p>
            <a:fld id="{68FE5166-5DAB-47C8-AEE7-C1CA7FA28AEC}" type="datetimeFigureOut">
              <a:rPr lang="en-US" smtClean="0"/>
              <a:pPr/>
              <a:t>11/4/2024</a:t>
            </a:fld>
            <a:endParaRPr lang="en-US" dirty="0"/>
          </a:p>
        </p:txBody>
      </p:sp>
      <p:sp>
        <p:nvSpPr>
          <p:cNvPr id="5" name="Footer Placeholder 4"/>
          <p:cNvSpPr>
            <a:spLocks noGrp="1"/>
          </p:cNvSpPr>
          <p:nvPr>
            <p:ph type="ftr" sz="quarter" idx="11"/>
          </p:nvPr>
        </p:nvSpPr>
        <p:spPr/>
        <p:txBody>
          <a:bodyPr numCol="1"/>
          <a:lstStyle/>
          <a:p>
            <a:endParaRPr lang="en-US" dirty="0"/>
          </a:p>
        </p:txBody>
      </p:sp>
      <p:sp>
        <p:nvSpPr>
          <p:cNvPr id="6" name="Slide Number Placeholder 5"/>
          <p:cNvSpPr>
            <a:spLocks noGrp="1"/>
          </p:cNvSpPr>
          <p:nvPr>
            <p:ph type="sldNum" sz="quarter" idx="12"/>
          </p:nvPr>
        </p:nvSpPr>
        <p:spPr/>
        <p:txBody>
          <a:bodyPr numCol="1"/>
          <a:lstStyle/>
          <a:p>
            <a:fld id="{B28CCC35-7828-42EA-A230-20EE4344EB63}" type="slidenum">
              <a:rPr lang="en-US" smtClean="0"/>
              <a:pPr/>
              <a:t>‹#›</a:t>
            </a:fld>
            <a:endParaRPr lang="en-US" dirty="0"/>
          </a:p>
        </p:txBody>
      </p:sp>
    </p:spTree>
    <p:extLst>
      <p:ext uri="{BB962C8B-B14F-4D97-AF65-F5344CB8AC3E}">
        <p14:creationId xmlns:p14="http://schemas.microsoft.com/office/powerpoint/2010/main" val="5958679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94389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a:t>Click to edit Master title style</a:t>
            </a:r>
          </a:p>
        </p:txBody>
      </p:sp>
      <p:sp>
        <p:nvSpPr>
          <p:cNvPr id="3" name="Content Placeholder 2"/>
          <p:cNvSpPr>
            <a:spLocks noGrp="1"/>
          </p:cNvSpPr>
          <p:nvPr>
            <p:ph idx="1"/>
          </p:nvPr>
        </p:nvSpPr>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numCol="1"/>
          <a:lstStyle/>
          <a:p>
            <a:fld id="{68FE5166-5DAB-47C8-AEE7-C1CA7FA28AEC}" type="datetimeFigureOut">
              <a:rPr lang="en-US" smtClean="0"/>
              <a:pPr/>
              <a:t>11/4/2024</a:t>
            </a:fld>
            <a:endParaRPr lang="en-US" dirty="0"/>
          </a:p>
        </p:txBody>
      </p:sp>
      <p:sp>
        <p:nvSpPr>
          <p:cNvPr id="5" name="Footer Placeholder 4"/>
          <p:cNvSpPr>
            <a:spLocks noGrp="1"/>
          </p:cNvSpPr>
          <p:nvPr>
            <p:ph type="ftr" sz="quarter" idx="11"/>
          </p:nvPr>
        </p:nvSpPr>
        <p:spPr/>
        <p:txBody>
          <a:bodyPr numCol="1"/>
          <a:lstStyle/>
          <a:p>
            <a:endParaRPr lang="en-US" dirty="0"/>
          </a:p>
        </p:txBody>
      </p:sp>
      <p:sp>
        <p:nvSpPr>
          <p:cNvPr id="6" name="Slide Number Placeholder 5"/>
          <p:cNvSpPr>
            <a:spLocks noGrp="1"/>
          </p:cNvSpPr>
          <p:nvPr>
            <p:ph type="sldNum" sz="quarter" idx="12"/>
          </p:nvPr>
        </p:nvSpPr>
        <p:spPr/>
        <p:txBody>
          <a:bodyPr numCol="1"/>
          <a:lstStyle/>
          <a:p>
            <a:fld id="{B28CCC35-7828-42EA-A230-20EE4344EB63}" type="slidenum">
              <a:rPr lang="en-US" smtClean="0"/>
              <a:pPr/>
              <a:t>‹#›</a:t>
            </a:fld>
            <a:endParaRPr lang="en-US" dirty="0"/>
          </a:p>
        </p:txBody>
      </p:sp>
    </p:spTree>
    <p:extLst>
      <p:ext uri="{BB962C8B-B14F-4D97-AF65-F5344CB8AC3E}">
        <p14:creationId xmlns:p14="http://schemas.microsoft.com/office/powerpoint/2010/main" val="846549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numCol="1"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numCol="1"/>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numCol="1"/>
          <a:lstStyle/>
          <a:p>
            <a:fld id="{68FE5166-5DAB-47C8-AEE7-C1CA7FA28AEC}" type="datetimeFigureOut">
              <a:rPr lang="en-US" smtClean="0"/>
              <a:pPr/>
              <a:t>11/4/2024</a:t>
            </a:fld>
            <a:endParaRPr lang="en-US" dirty="0"/>
          </a:p>
        </p:txBody>
      </p:sp>
      <p:sp>
        <p:nvSpPr>
          <p:cNvPr id="5" name="Footer Placeholder 4"/>
          <p:cNvSpPr>
            <a:spLocks noGrp="1"/>
          </p:cNvSpPr>
          <p:nvPr>
            <p:ph type="ftr" sz="quarter" idx="11"/>
          </p:nvPr>
        </p:nvSpPr>
        <p:spPr/>
        <p:txBody>
          <a:bodyPr numCol="1"/>
          <a:lstStyle/>
          <a:p>
            <a:endParaRPr lang="en-US" dirty="0"/>
          </a:p>
        </p:txBody>
      </p:sp>
      <p:sp>
        <p:nvSpPr>
          <p:cNvPr id="6" name="Slide Number Placeholder 5"/>
          <p:cNvSpPr>
            <a:spLocks noGrp="1"/>
          </p:cNvSpPr>
          <p:nvPr>
            <p:ph type="sldNum" sz="quarter" idx="12"/>
          </p:nvPr>
        </p:nvSpPr>
        <p:spPr/>
        <p:txBody>
          <a:bodyPr numCol="1"/>
          <a:lstStyle/>
          <a:p>
            <a:fld id="{B28CCC35-7828-42EA-A230-20EE4344EB63}" type="slidenum">
              <a:rPr lang="en-US" smtClean="0"/>
              <a:pPr/>
              <a:t>‹#›</a:t>
            </a:fld>
            <a:endParaRPr lang="en-US" dirty="0"/>
          </a:p>
        </p:txBody>
      </p:sp>
    </p:spTree>
    <p:extLst>
      <p:ext uri="{BB962C8B-B14F-4D97-AF65-F5344CB8AC3E}">
        <p14:creationId xmlns:p14="http://schemas.microsoft.com/office/powerpoint/2010/main" val="3752441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numCol="1"/>
          <a:lstStyle/>
          <a:p>
            <a:fld id="{68FE5166-5DAB-47C8-AEE7-C1CA7FA28AEC}" type="datetimeFigureOut">
              <a:rPr lang="en-US" smtClean="0"/>
              <a:pPr/>
              <a:t>11/4/2024</a:t>
            </a:fld>
            <a:endParaRPr lang="en-US" dirty="0"/>
          </a:p>
        </p:txBody>
      </p:sp>
      <p:sp>
        <p:nvSpPr>
          <p:cNvPr id="6" name="Footer Placeholder 5"/>
          <p:cNvSpPr>
            <a:spLocks noGrp="1"/>
          </p:cNvSpPr>
          <p:nvPr>
            <p:ph type="ftr" sz="quarter" idx="11"/>
          </p:nvPr>
        </p:nvSpPr>
        <p:spPr/>
        <p:txBody>
          <a:bodyPr numCol="1"/>
          <a:lstStyle/>
          <a:p>
            <a:endParaRPr lang="en-US" dirty="0"/>
          </a:p>
        </p:txBody>
      </p:sp>
      <p:sp>
        <p:nvSpPr>
          <p:cNvPr id="7" name="Slide Number Placeholder 6"/>
          <p:cNvSpPr>
            <a:spLocks noGrp="1"/>
          </p:cNvSpPr>
          <p:nvPr>
            <p:ph type="sldNum" sz="quarter" idx="12"/>
          </p:nvPr>
        </p:nvSpPr>
        <p:spPr/>
        <p:txBody>
          <a:bodyPr numCol="1"/>
          <a:lstStyle/>
          <a:p>
            <a:fld id="{B28CCC35-7828-42EA-A230-20EE4344EB63}" type="slidenum">
              <a:rPr lang="en-US" smtClean="0"/>
              <a:pPr/>
              <a:t>‹#›</a:t>
            </a:fld>
            <a:endParaRPr lang="en-US" dirty="0"/>
          </a:p>
        </p:txBody>
      </p:sp>
    </p:spTree>
    <p:extLst>
      <p:ext uri="{BB962C8B-B14F-4D97-AF65-F5344CB8AC3E}">
        <p14:creationId xmlns:p14="http://schemas.microsoft.com/office/powerpoint/2010/main" val="39401424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numCol="1"/>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numCol="1"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numCol="1"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numCol="1"/>
          <a:lstStyle/>
          <a:p>
            <a:fld id="{68FE5166-5DAB-47C8-AEE7-C1CA7FA28AEC}" type="datetimeFigureOut">
              <a:rPr lang="en-US" smtClean="0"/>
              <a:pPr/>
              <a:t>11/4/2024</a:t>
            </a:fld>
            <a:endParaRPr lang="en-US" dirty="0"/>
          </a:p>
        </p:txBody>
      </p:sp>
      <p:sp>
        <p:nvSpPr>
          <p:cNvPr id="8" name="Footer Placeholder 7"/>
          <p:cNvSpPr>
            <a:spLocks noGrp="1"/>
          </p:cNvSpPr>
          <p:nvPr>
            <p:ph type="ftr" sz="quarter" idx="11"/>
          </p:nvPr>
        </p:nvSpPr>
        <p:spPr/>
        <p:txBody>
          <a:bodyPr numCol="1"/>
          <a:lstStyle/>
          <a:p>
            <a:endParaRPr lang="en-US" dirty="0"/>
          </a:p>
        </p:txBody>
      </p:sp>
      <p:sp>
        <p:nvSpPr>
          <p:cNvPr id="9" name="Slide Number Placeholder 8"/>
          <p:cNvSpPr>
            <a:spLocks noGrp="1"/>
          </p:cNvSpPr>
          <p:nvPr>
            <p:ph type="sldNum" sz="quarter" idx="12"/>
          </p:nvPr>
        </p:nvSpPr>
        <p:spPr/>
        <p:txBody>
          <a:bodyPr numCol="1"/>
          <a:lstStyle/>
          <a:p>
            <a:fld id="{B28CCC35-7828-42EA-A230-20EE4344EB63}" type="slidenum">
              <a:rPr lang="en-US" smtClean="0"/>
              <a:pPr/>
              <a:t>‹#›</a:t>
            </a:fld>
            <a:endParaRPr lang="en-US" dirty="0"/>
          </a:p>
        </p:txBody>
      </p:sp>
    </p:spTree>
    <p:extLst>
      <p:ext uri="{BB962C8B-B14F-4D97-AF65-F5344CB8AC3E}">
        <p14:creationId xmlns:p14="http://schemas.microsoft.com/office/powerpoint/2010/main" val="237311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a:t>Click to edit Master title style</a:t>
            </a:r>
          </a:p>
        </p:txBody>
      </p:sp>
      <p:sp>
        <p:nvSpPr>
          <p:cNvPr id="3" name="Date Placeholder 2"/>
          <p:cNvSpPr>
            <a:spLocks noGrp="1"/>
          </p:cNvSpPr>
          <p:nvPr>
            <p:ph type="dt" sz="half" idx="10"/>
          </p:nvPr>
        </p:nvSpPr>
        <p:spPr/>
        <p:txBody>
          <a:bodyPr numCol="1"/>
          <a:lstStyle/>
          <a:p>
            <a:fld id="{68FE5166-5DAB-47C8-AEE7-C1CA7FA28AEC}" type="datetimeFigureOut">
              <a:rPr lang="en-US" smtClean="0"/>
              <a:pPr/>
              <a:t>11/4/2024</a:t>
            </a:fld>
            <a:endParaRPr lang="en-US" dirty="0"/>
          </a:p>
        </p:txBody>
      </p:sp>
      <p:sp>
        <p:nvSpPr>
          <p:cNvPr id="4" name="Footer Placeholder 3"/>
          <p:cNvSpPr>
            <a:spLocks noGrp="1"/>
          </p:cNvSpPr>
          <p:nvPr>
            <p:ph type="ftr" sz="quarter" idx="11"/>
          </p:nvPr>
        </p:nvSpPr>
        <p:spPr/>
        <p:txBody>
          <a:bodyPr numCol="1"/>
          <a:lstStyle/>
          <a:p>
            <a:endParaRPr lang="en-US" dirty="0"/>
          </a:p>
        </p:txBody>
      </p:sp>
      <p:sp>
        <p:nvSpPr>
          <p:cNvPr id="5" name="Slide Number Placeholder 4"/>
          <p:cNvSpPr>
            <a:spLocks noGrp="1"/>
          </p:cNvSpPr>
          <p:nvPr>
            <p:ph type="sldNum" sz="quarter" idx="12"/>
          </p:nvPr>
        </p:nvSpPr>
        <p:spPr/>
        <p:txBody>
          <a:bodyPr numCol="1"/>
          <a:lstStyle/>
          <a:p>
            <a:fld id="{B28CCC35-7828-42EA-A230-20EE4344EB63}" type="slidenum">
              <a:rPr lang="en-US" smtClean="0"/>
              <a:pPr/>
              <a:t>‹#›</a:t>
            </a:fld>
            <a:endParaRPr lang="en-US" dirty="0"/>
          </a:p>
        </p:txBody>
      </p:sp>
    </p:spTree>
    <p:extLst>
      <p:ext uri="{BB962C8B-B14F-4D97-AF65-F5344CB8AC3E}">
        <p14:creationId xmlns:p14="http://schemas.microsoft.com/office/powerpoint/2010/main" val="3122265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numCol="1"/>
          <a:lstStyle/>
          <a:p>
            <a:fld id="{68FE5166-5DAB-47C8-AEE7-C1CA7FA28AEC}" type="datetimeFigureOut">
              <a:rPr lang="en-US" smtClean="0"/>
              <a:pPr/>
              <a:t>11/4/2024</a:t>
            </a:fld>
            <a:endParaRPr lang="en-US" dirty="0"/>
          </a:p>
        </p:txBody>
      </p:sp>
      <p:sp>
        <p:nvSpPr>
          <p:cNvPr id="3" name="Footer Placeholder 2"/>
          <p:cNvSpPr>
            <a:spLocks noGrp="1"/>
          </p:cNvSpPr>
          <p:nvPr>
            <p:ph type="ftr" sz="quarter" idx="11"/>
          </p:nvPr>
        </p:nvSpPr>
        <p:spPr/>
        <p:txBody>
          <a:bodyPr numCol="1"/>
          <a:lstStyle/>
          <a:p>
            <a:endParaRPr lang="en-US" dirty="0"/>
          </a:p>
        </p:txBody>
      </p:sp>
      <p:sp>
        <p:nvSpPr>
          <p:cNvPr id="4" name="Slide Number Placeholder 3"/>
          <p:cNvSpPr>
            <a:spLocks noGrp="1"/>
          </p:cNvSpPr>
          <p:nvPr>
            <p:ph type="sldNum" sz="quarter" idx="12"/>
          </p:nvPr>
        </p:nvSpPr>
        <p:spPr/>
        <p:txBody>
          <a:bodyPr numCol="1"/>
          <a:lstStyle/>
          <a:p>
            <a:fld id="{B28CCC35-7828-42EA-A230-20EE4344EB63}" type="slidenum">
              <a:rPr lang="en-US" smtClean="0"/>
              <a:pPr/>
              <a:t>‹#›</a:t>
            </a:fld>
            <a:endParaRPr lang="en-US" dirty="0"/>
          </a:p>
        </p:txBody>
      </p:sp>
    </p:spTree>
    <p:extLst>
      <p:ext uri="{BB962C8B-B14F-4D97-AF65-F5344CB8AC3E}">
        <p14:creationId xmlns:p14="http://schemas.microsoft.com/office/powerpoint/2010/main" val="19742616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numCol="1"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numCol="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numCol="1"/>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numCol="1"/>
          <a:lstStyle/>
          <a:p>
            <a:fld id="{68FE5166-5DAB-47C8-AEE7-C1CA7FA28AEC}" type="datetimeFigureOut">
              <a:rPr lang="en-US" smtClean="0"/>
              <a:pPr/>
              <a:t>11/4/2024</a:t>
            </a:fld>
            <a:endParaRPr lang="en-US" dirty="0"/>
          </a:p>
        </p:txBody>
      </p:sp>
      <p:sp>
        <p:nvSpPr>
          <p:cNvPr id="6" name="Footer Placeholder 5"/>
          <p:cNvSpPr>
            <a:spLocks noGrp="1"/>
          </p:cNvSpPr>
          <p:nvPr>
            <p:ph type="ftr" sz="quarter" idx="11"/>
          </p:nvPr>
        </p:nvSpPr>
        <p:spPr/>
        <p:txBody>
          <a:bodyPr numCol="1"/>
          <a:lstStyle/>
          <a:p>
            <a:endParaRPr lang="en-US" dirty="0"/>
          </a:p>
        </p:txBody>
      </p:sp>
      <p:sp>
        <p:nvSpPr>
          <p:cNvPr id="7" name="Slide Number Placeholder 6"/>
          <p:cNvSpPr>
            <a:spLocks noGrp="1"/>
          </p:cNvSpPr>
          <p:nvPr>
            <p:ph type="sldNum" sz="quarter" idx="12"/>
          </p:nvPr>
        </p:nvSpPr>
        <p:spPr/>
        <p:txBody>
          <a:bodyPr numCol="1"/>
          <a:lstStyle/>
          <a:p>
            <a:fld id="{B28CCC35-7828-42EA-A230-20EE4344EB63}" type="slidenum">
              <a:rPr lang="en-US" smtClean="0"/>
              <a:pPr/>
              <a:t>‹#›</a:t>
            </a:fld>
            <a:endParaRPr lang="en-US" dirty="0"/>
          </a:p>
        </p:txBody>
      </p:sp>
    </p:spTree>
    <p:extLst>
      <p:ext uri="{BB962C8B-B14F-4D97-AF65-F5344CB8AC3E}">
        <p14:creationId xmlns:p14="http://schemas.microsoft.com/office/powerpoint/2010/main" val="18388498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numCol="1"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numCol="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numCol="1"/>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numCol="1"/>
          <a:lstStyle/>
          <a:p>
            <a:fld id="{68FE5166-5DAB-47C8-AEE7-C1CA7FA28AEC}" type="datetimeFigureOut">
              <a:rPr lang="en-US" smtClean="0"/>
              <a:pPr/>
              <a:t>11/4/2024</a:t>
            </a:fld>
            <a:endParaRPr lang="en-US" dirty="0"/>
          </a:p>
        </p:txBody>
      </p:sp>
      <p:sp>
        <p:nvSpPr>
          <p:cNvPr id="6" name="Footer Placeholder 5"/>
          <p:cNvSpPr>
            <a:spLocks noGrp="1"/>
          </p:cNvSpPr>
          <p:nvPr>
            <p:ph type="ftr" sz="quarter" idx="11"/>
          </p:nvPr>
        </p:nvSpPr>
        <p:spPr/>
        <p:txBody>
          <a:bodyPr numCol="1"/>
          <a:lstStyle/>
          <a:p>
            <a:endParaRPr lang="en-US" dirty="0"/>
          </a:p>
        </p:txBody>
      </p:sp>
      <p:sp>
        <p:nvSpPr>
          <p:cNvPr id="7" name="Slide Number Placeholder 6"/>
          <p:cNvSpPr>
            <a:spLocks noGrp="1"/>
          </p:cNvSpPr>
          <p:nvPr>
            <p:ph type="sldNum" sz="quarter" idx="12"/>
          </p:nvPr>
        </p:nvSpPr>
        <p:spPr/>
        <p:txBody>
          <a:bodyPr numCol="1"/>
          <a:lstStyle/>
          <a:p>
            <a:fld id="{B28CCC35-7828-42EA-A230-20EE4344EB63}" type="slidenum">
              <a:rPr lang="en-US" smtClean="0"/>
              <a:pPr/>
              <a:t>‹#›</a:t>
            </a:fld>
            <a:endParaRPr lang="en-US" dirty="0"/>
          </a:p>
        </p:txBody>
      </p:sp>
    </p:spTree>
    <p:extLst>
      <p:ext uri="{BB962C8B-B14F-4D97-AF65-F5344CB8AC3E}">
        <p14:creationId xmlns:p14="http://schemas.microsoft.com/office/powerpoint/2010/main" val="2049277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numCol="1"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numCol="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numCol="1" rtlCol="0" anchor="ctr"/>
          <a:lstStyle>
            <a:lvl1pPr algn="l">
              <a:defRPr sz="1200">
                <a:solidFill>
                  <a:schemeClr val="tx1">
                    <a:tint val="75000"/>
                  </a:schemeClr>
                </a:solidFill>
              </a:defRPr>
            </a:lvl1pPr>
          </a:lstStyle>
          <a:p>
            <a:fld id="{68FE5166-5DAB-47C8-AEE7-C1CA7FA28AEC}" type="datetimeFigureOut">
              <a:rPr lang="en-US" smtClean="0"/>
              <a:pPr/>
              <a:t>11/4/2024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numCol="1"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numCol="1" rtlCol="0" anchor="ctr"/>
          <a:lstStyle>
            <a:lvl1pPr algn="r">
              <a:defRPr sz="1200">
                <a:solidFill>
                  <a:schemeClr val="tx1">
                    <a:tint val="75000"/>
                  </a:schemeClr>
                </a:solidFill>
              </a:defRPr>
            </a:lvl1pPr>
          </a:lstStyle>
          <a:p>
            <a:fld id="{B28CCC35-7828-42EA-A230-20EE4344EB63}" type="slidenum">
              <a:rPr lang="en-US" smtClean="0"/>
              <a:pPr/>
              <a:t>‹#›</a:t>
            </a:fld>
            <a:endParaRPr lang="en-US" dirty="0"/>
          </a:p>
        </p:txBody>
      </p:sp>
    </p:spTree>
    <p:extLst>
      <p:ext uri="{BB962C8B-B14F-4D97-AF65-F5344CB8AC3E}">
        <p14:creationId xmlns:p14="http://schemas.microsoft.com/office/powerpoint/2010/main" val="1233066551"/>
      </p:ext>
    </p:extLst>
  </p:cSld>
  <p:clrMap bg1="lt1" tx1="dk1" bg2="lt2" tx2="dk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chart" Target="../charts/char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
          <p:cNvSpPr>
            <a:spLocks noGrp="1"/>
          </p:cNvSpPr>
          <p:nvPr>
            <p:ph type="body" sz="quarter" idx="4294967295"/>
          </p:nvPr>
        </p:nvSpPr>
        <p:spPr>
          <a:xfrm>
            <a:off x="0" y="29184"/>
            <a:ext cx="12191998" cy="455613"/>
          </a:xfrm>
          <a:prstGeom prst="rect">
            <a:avLst/>
          </a:prstGeom>
        </p:spPr>
        <p:txBody>
          <a:bodyPr>
            <a:noAutofit/>
          </a:bodyPr>
          <a:lstStyle/>
          <a:p>
            <a:pPr marL="0" indent="0">
              <a:buNone/>
            </a:pPr>
            <a:r>
              <a:rPr lang="en-US" sz="3400" dirty="0">
                <a:solidFill>
                  <a:srgbClr val="FFFFFF"/>
                </a:solidFill>
              </a:rPr>
              <a:t>CITY OF SEGUIN				</a:t>
            </a:r>
            <a:r>
              <a:rPr lang="en-US" sz="3600" dirty="0">
                <a:solidFill>
                  <a:srgbClr val="FFFFFF"/>
                </a:solidFill>
              </a:rPr>
              <a:t>  </a:t>
            </a:r>
            <a:r>
              <a:rPr lang="en-US" sz="3600">
                <a:solidFill>
                  <a:srgbClr val="FFFFFF"/>
                </a:solidFill>
              </a:rPr>
              <a:t>	OCTOBER 15, </a:t>
            </a:r>
            <a:r>
              <a:rPr lang="en-US" sz="3600" dirty="0">
                <a:solidFill>
                  <a:srgbClr val="FFFFFF"/>
                </a:solidFill>
              </a:rPr>
              <a:t>2024</a:t>
            </a:r>
            <a:endParaRPr lang="en-US" sz="3400" dirty="0">
              <a:solidFill>
                <a:srgbClr val="FFFFFF"/>
              </a:solidFill>
            </a:endParaRPr>
          </a:p>
          <a:p>
            <a:pPr marL="0" indent="0">
              <a:buNone/>
            </a:pPr>
            <a:r>
              <a:rPr lang="en-US" sz="3200" dirty="0">
                <a:solidFill>
                  <a:srgbClr val="FFFFFF"/>
                </a:solidFill>
              </a:rPr>
              <a:t>HUBER ROAD SAFETY IMPROVEMENT DICUSSION </a:t>
            </a:r>
          </a:p>
        </p:txBody>
      </p:sp>
      <p:sp>
        <p:nvSpPr>
          <p:cNvPr id="18" name="Date Placeholder 17"/>
          <p:cNvSpPr>
            <a:spLocks noGrp="1"/>
          </p:cNvSpPr>
          <p:nvPr>
            <p:ph type="dt" sz="half" idx="4294967295"/>
          </p:nvPr>
        </p:nvSpPr>
        <p:spPr>
          <a:xfrm>
            <a:off x="0" y="1218133"/>
            <a:ext cx="10363200" cy="536575"/>
          </a:xfrm>
          <a:prstGeom prst="rect">
            <a:avLst/>
          </a:prstGeom>
        </p:spPr>
        <p:txBody>
          <a:bodyPr/>
          <a:lstStyle/>
          <a:p>
            <a:r>
              <a:rPr lang="en-US" sz="2400" dirty="0">
                <a:solidFill>
                  <a:srgbClr val="FFFFFF"/>
                </a:solidFill>
              </a:rPr>
              <a:t> Melissa Reynolds, P.E., CFM – Director of Engineering &amp; Capital Projects</a:t>
            </a:r>
            <a:endParaRPr lang="en-US" sz="2200" dirty="0">
              <a:solidFill>
                <a:srgbClr val="FFFFFF"/>
              </a:solidFill>
            </a:endParaRPr>
          </a:p>
        </p:txBody>
      </p:sp>
      <p:pic>
        <p:nvPicPr>
          <p:cNvPr id="5" name="Picture 4">
            <a:extLst>
              <a:ext uri="{FF2B5EF4-FFF2-40B4-BE49-F238E27FC236}">
                <a16:creationId xmlns:a16="http://schemas.microsoft.com/office/drawing/2014/main" id="{B7666904-AEAA-47DA-B4AC-FDEB49EB32A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521069" y="5828760"/>
            <a:ext cx="1418330" cy="844600"/>
          </a:xfrm>
          <a:prstGeom prst="rect">
            <a:avLst/>
          </a:prstGeom>
        </p:spPr>
      </p:pic>
      <p:pic>
        <p:nvPicPr>
          <p:cNvPr id="3" name="Picture 2">
            <a:extLst>
              <a:ext uri="{FF2B5EF4-FFF2-40B4-BE49-F238E27FC236}">
                <a16:creationId xmlns:a16="http://schemas.microsoft.com/office/drawing/2014/main" id="{441FEF42-BEA3-60AF-B7AE-21F211989F11}"/>
              </a:ext>
            </a:extLst>
          </p:cNvPr>
          <p:cNvPicPr>
            <a:picLocks noChangeAspect="1"/>
          </p:cNvPicPr>
          <p:nvPr/>
        </p:nvPicPr>
        <p:blipFill>
          <a:blip r:embed="rId4"/>
          <a:srcRect t="28571" r="16312"/>
          <a:stretch/>
        </p:blipFill>
        <p:spPr>
          <a:xfrm>
            <a:off x="1595837" y="1668144"/>
            <a:ext cx="8397249" cy="518985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5047865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114BAE-83F5-93E7-D072-062AABF1A50C}"/>
              </a:ext>
            </a:extLst>
          </p:cNvPr>
          <p:cNvPicPr>
            <a:picLocks noChangeAspect="1"/>
          </p:cNvPicPr>
          <p:nvPr/>
        </p:nvPicPr>
        <p:blipFill>
          <a:blip r:embed="rId3"/>
          <a:srcRect r="5778"/>
          <a:stretch/>
        </p:blipFill>
        <p:spPr>
          <a:xfrm>
            <a:off x="20" y="10"/>
            <a:ext cx="12191980" cy="6857990"/>
          </a:xfrm>
          <a:prstGeom prst="rect">
            <a:avLst/>
          </a:prstGeom>
        </p:spPr>
      </p:pic>
      <p:sp>
        <p:nvSpPr>
          <p:cNvPr id="8" name="TextBox 7">
            <a:extLst>
              <a:ext uri="{FF2B5EF4-FFF2-40B4-BE49-F238E27FC236}">
                <a16:creationId xmlns:a16="http://schemas.microsoft.com/office/drawing/2014/main" id="{CD0F50B0-CDC9-E743-1E18-215CE8FA0996}"/>
              </a:ext>
            </a:extLst>
          </p:cNvPr>
          <p:cNvSpPr txBox="1"/>
          <p:nvPr/>
        </p:nvSpPr>
        <p:spPr>
          <a:xfrm>
            <a:off x="9241639" y="3770738"/>
            <a:ext cx="2752354" cy="2709275"/>
          </a:xfrm>
          <a:prstGeom prst="ellipse">
            <a:avLst/>
          </a:prstGeom>
          <a:solidFill>
            <a:srgbClr val="231815"/>
          </a:solidFill>
          <a:ln w="174625" cmpd="thinThick">
            <a:solidFill>
              <a:srgbClr val="231815"/>
            </a:solidFill>
          </a:ln>
        </p:spPr>
        <p:txBody>
          <a:bodyPr vert="horz" lIns="91440" tIns="45720" rIns="91440" bIns="45720" rtlCol="0" anchor="ctr">
            <a:normAutofit/>
          </a:bodyPr>
          <a:lstStyle/>
          <a:p>
            <a:pPr marL="0" marR="0" lvl="0" indent="0" algn="ctr" fontAlgn="auto">
              <a:lnSpc>
                <a:spcPct val="90000"/>
              </a:lnSpc>
              <a:spcBef>
                <a:spcPct val="0"/>
              </a:spcBef>
              <a:spcAft>
                <a:spcPts val="600"/>
              </a:spcAft>
              <a:buClrTx/>
              <a:buSzTx/>
              <a:tabLst/>
              <a:defRPr/>
            </a:pPr>
            <a:r>
              <a:rPr kumimoji="0" lang="en-US" sz="2800" b="0" i="0" u="none" strike="noStrike" cap="none" spc="0" normalizeH="0" baseline="0" noProof="0" dirty="0">
                <a:ln>
                  <a:noFill/>
                </a:ln>
                <a:solidFill>
                  <a:srgbClr val="FFFFFF"/>
                </a:solidFill>
                <a:effectLst/>
                <a:uLnTx/>
                <a:uFillTx/>
                <a:latin typeface="+mj-lt"/>
                <a:ea typeface="+mj-ea"/>
                <a:cs typeface="+mj-cs"/>
              </a:rPr>
              <a:t>Option for Remaining Open</a:t>
            </a:r>
          </a:p>
        </p:txBody>
      </p:sp>
    </p:spTree>
    <p:extLst>
      <p:ext uri="{BB962C8B-B14F-4D97-AF65-F5344CB8AC3E}">
        <p14:creationId xmlns:p14="http://schemas.microsoft.com/office/powerpoint/2010/main" val="2174640635"/>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D6A163-1F8B-5EF5-A7B2-B5EE4A5DB4A5}"/>
              </a:ext>
            </a:extLst>
          </p:cNvPr>
          <p:cNvPicPr>
            <a:picLocks noChangeAspect="1"/>
          </p:cNvPicPr>
          <p:nvPr/>
        </p:nvPicPr>
        <p:blipFill>
          <a:blip r:embed="rId3"/>
          <a:srcRect r="3112" b="1"/>
          <a:stretch/>
        </p:blipFill>
        <p:spPr>
          <a:xfrm>
            <a:off x="20" y="0"/>
            <a:ext cx="12191980" cy="6857990"/>
          </a:xfrm>
          <a:prstGeom prst="rect">
            <a:avLst/>
          </a:prstGeom>
        </p:spPr>
      </p:pic>
      <p:sp>
        <p:nvSpPr>
          <p:cNvPr id="8" name="TextBox 7">
            <a:extLst>
              <a:ext uri="{FF2B5EF4-FFF2-40B4-BE49-F238E27FC236}">
                <a16:creationId xmlns:a16="http://schemas.microsoft.com/office/drawing/2014/main" id="{CD0F50B0-CDC9-E743-1E18-215CE8FA0996}"/>
              </a:ext>
            </a:extLst>
          </p:cNvPr>
          <p:cNvSpPr txBox="1"/>
          <p:nvPr/>
        </p:nvSpPr>
        <p:spPr>
          <a:xfrm>
            <a:off x="0" y="0"/>
            <a:ext cx="2752354" cy="2709275"/>
          </a:xfrm>
          <a:prstGeom prst="ellipse">
            <a:avLst/>
          </a:prstGeom>
          <a:solidFill>
            <a:srgbClr val="231815"/>
          </a:solidFill>
          <a:ln w="174625" cmpd="thinThick">
            <a:solidFill>
              <a:srgbClr val="231815"/>
            </a:solidFill>
          </a:ln>
        </p:spPr>
        <p:txBody>
          <a:bodyPr vert="horz" lIns="91440" tIns="45720" rIns="91440" bIns="45720" rtlCol="0" anchor="ctr">
            <a:normAutofit/>
          </a:bodyPr>
          <a:lstStyle/>
          <a:p>
            <a:pPr marL="0" marR="0" lvl="0" indent="0" algn="ctr" fontAlgn="auto">
              <a:lnSpc>
                <a:spcPct val="90000"/>
              </a:lnSpc>
              <a:spcBef>
                <a:spcPct val="0"/>
              </a:spcBef>
              <a:spcAft>
                <a:spcPts val="600"/>
              </a:spcAft>
              <a:buClrTx/>
              <a:buSzTx/>
              <a:tabLst/>
              <a:defRPr/>
            </a:pPr>
            <a:r>
              <a:rPr kumimoji="0" lang="en-US" sz="2800" b="0" i="0" u="none" strike="noStrike" cap="none" spc="0" normalizeH="0" baseline="0" noProof="0" dirty="0">
                <a:ln>
                  <a:noFill/>
                </a:ln>
                <a:solidFill>
                  <a:srgbClr val="FFFFFF"/>
                </a:solidFill>
                <a:effectLst/>
                <a:uLnTx/>
                <a:uFillTx/>
                <a:latin typeface="+mj-lt"/>
                <a:ea typeface="+mj-ea"/>
                <a:cs typeface="+mj-cs"/>
              </a:rPr>
              <a:t>Option for Closure  </a:t>
            </a:r>
          </a:p>
        </p:txBody>
      </p:sp>
    </p:spTree>
    <p:extLst>
      <p:ext uri="{BB962C8B-B14F-4D97-AF65-F5344CB8AC3E}">
        <p14:creationId xmlns:p14="http://schemas.microsoft.com/office/powerpoint/2010/main" val="936697620"/>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EF0A8-9D9C-1E63-FF32-8EC0EAB4A2FC}"/>
              </a:ext>
            </a:extLst>
          </p:cNvPr>
          <p:cNvSpPr>
            <a:spLocks noGrp="1"/>
          </p:cNvSpPr>
          <p:nvPr>
            <p:ph type="title"/>
          </p:nvPr>
        </p:nvSpPr>
        <p:spPr>
          <a:xfrm>
            <a:off x="838200" y="365125"/>
            <a:ext cx="4695092" cy="2823552"/>
          </a:xfrm>
        </p:spPr>
        <p:txBody>
          <a:bodyPr/>
          <a:lstStyle/>
          <a:p>
            <a:r>
              <a:rPr lang="en-US" b="1" dirty="0">
                <a:solidFill>
                  <a:schemeClr val="accent3"/>
                </a:solidFill>
              </a:rPr>
              <a:t>Quiet Zone Improvement Risk Reductions </a:t>
            </a:r>
          </a:p>
        </p:txBody>
      </p:sp>
      <p:graphicFrame>
        <p:nvGraphicFramePr>
          <p:cNvPr id="4" name="Content Placeholder 3">
            <a:extLst>
              <a:ext uri="{FF2B5EF4-FFF2-40B4-BE49-F238E27FC236}">
                <a16:creationId xmlns:a16="http://schemas.microsoft.com/office/drawing/2014/main" id="{C806BD31-1377-1384-2050-EF1841D1A6A6}"/>
              </a:ext>
            </a:extLst>
          </p:cNvPr>
          <p:cNvGraphicFramePr>
            <a:graphicFrameLocks noGrp="1"/>
          </p:cNvGraphicFramePr>
          <p:nvPr>
            <p:ph idx="1"/>
            <p:extLst>
              <p:ext uri="{D42A27DB-BD31-4B8C-83A1-F6EECF244321}">
                <p14:modId xmlns:p14="http://schemas.microsoft.com/office/powerpoint/2010/main" val="1912039648"/>
              </p:ext>
            </p:extLst>
          </p:nvPr>
        </p:nvGraphicFramePr>
        <p:xfrm>
          <a:off x="838201" y="3429000"/>
          <a:ext cx="10515597" cy="2989970"/>
        </p:xfrm>
        <a:graphic>
          <a:graphicData uri="http://schemas.openxmlformats.org/drawingml/2006/table">
            <a:tbl>
              <a:tblPr firstRow="1" bandRow="1">
                <a:tableStyleId>{21E4AEA4-8DFA-4A89-87EB-49C32662AFE0}</a:tableStyleId>
              </a:tblPr>
              <a:tblGrid>
                <a:gridCol w="5745479">
                  <a:extLst>
                    <a:ext uri="{9D8B030D-6E8A-4147-A177-3AD203B41FA5}">
                      <a16:colId xmlns:a16="http://schemas.microsoft.com/office/drawing/2014/main" val="3167065496"/>
                    </a:ext>
                  </a:extLst>
                </a:gridCol>
                <a:gridCol w="2487168">
                  <a:extLst>
                    <a:ext uri="{9D8B030D-6E8A-4147-A177-3AD203B41FA5}">
                      <a16:colId xmlns:a16="http://schemas.microsoft.com/office/drawing/2014/main" val="1904998912"/>
                    </a:ext>
                  </a:extLst>
                </a:gridCol>
                <a:gridCol w="2282950">
                  <a:extLst>
                    <a:ext uri="{9D8B030D-6E8A-4147-A177-3AD203B41FA5}">
                      <a16:colId xmlns:a16="http://schemas.microsoft.com/office/drawing/2014/main" val="3483400874"/>
                    </a:ext>
                  </a:extLst>
                </a:gridCol>
              </a:tblGrid>
              <a:tr h="469978">
                <a:tc>
                  <a:txBody>
                    <a:bodyPr/>
                    <a:lstStyle/>
                    <a:p>
                      <a:r>
                        <a:rPr lang="en-US" sz="2000" dirty="0">
                          <a:solidFill>
                            <a:schemeClr val="accent5"/>
                          </a:solidFill>
                        </a:rPr>
                        <a:t>Safety Measure</a:t>
                      </a:r>
                    </a:p>
                  </a:txBody>
                  <a:tcPr/>
                </a:tc>
                <a:tc>
                  <a:txBody>
                    <a:bodyPr/>
                    <a:lstStyle/>
                    <a:p>
                      <a:r>
                        <a:rPr lang="en-US" sz="2000" dirty="0">
                          <a:solidFill>
                            <a:schemeClr val="accent5"/>
                          </a:solidFill>
                        </a:rPr>
                        <a:t>Estimated Risk (FRA)</a:t>
                      </a:r>
                    </a:p>
                  </a:txBody>
                  <a:tcPr/>
                </a:tc>
                <a:tc>
                  <a:txBody>
                    <a:bodyPr/>
                    <a:lstStyle/>
                    <a:p>
                      <a:r>
                        <a:rPr lang="en-US" sz="2000" dirty="0">
                          <a:solidFill>
                            <a:schemeClr val="accent5"/>
                          </a:solidFill>
                        </a:rPr>
                        <a:t>Percent Change</a:t>
                      </a:r>
                    </a:p>
                  </a:txBody>
                  <a:tcPr/>
                </a:tc>
                <a:extLst>
                  <a:ext uri="{0D108BD9-81ED-4DB2-BD59-A6C34878D82A}">
                    <a16:rowId xmlns:a16="http://schemas.microsoft.com/office/drawing/2014/main" val="1867146222"/>
                  </a:ext>
                </a:extLst>
              </a:tr>
              <a:tr h="469978">
                <a:tc>
                  <a:txBody>
                    <a:bodyPr/>
                    <a:lstStyle/>
                    <a:p>
                      <a:r>
                        <a:rPr lang="en-US" b="1" dirty="0"/>
                        <a:t>Existing Condition (with Horns)</a:t>
                      </a:r>
                    </a:p>
                  </a:txBody>
                  <a:tcPr/>
                </a:tc>
                <a:tc>
                  <a:txBody>
                    <a:bodyPr/>
                    <a:lstStyle/>
                    <a:p>
                      <a:pPr algn="r"/>
                      <a:r>
                        <a:rPr lang="en-US" b="1" dirty="0"/>
                        <a:t>65,329.13</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t>0%</a:t>
                      </a:r>
                    </a:p>
                  </a:txBody>
                  <a:tcPr/>
                </a:tc>
                <a:extLst>
                  <a:ext uri="{0D108BD9-81ED-4DB2-BD59-A6C34878D82A}">
                    <a16:rowId xmlns:a16="http://schemas.microsoft.com/office/drawing/2014/main" val="792913281"/>
                  </a:ext>
                </a:extLst>
              </a:tr>
              <a:tr h="469978">
                <a:tc>
                  <a:txBody>
                    <a:bodyPr/>
                    <a:lstStyle/>
                    <a:p>
                      <a:r>
                        <a:rPr lang="en-US" dirty="0"/>
                        <a:t>Existing Condition (without Horns)</a:t>
                      </a:r>
                    </a:p>
                  </a:txBody>
                  <a:tcPr/>
                </a:tc>
                <a:tc>
                  <a:txBody>
                    <a:bodyPr/>
                    <a:lstStyle/>
                    <a:p>
                      <a:pPr algn="r"/>
                      <a:r>
                        <a:rPr lang="en-US" dirty="0"/>
                        <a:t>108,968.99</a:t>
                      </a:r>
                    </a:p>
                  </a:txBody>
                  <a:tcPr/>
                </a:tc>
                <a:tc>
                  <a:txBody>
                    <a:bodyPr/>
                    <a:lstStyle/>
                    <a:p>
                      <a:pPr algn="ctr"/>
                      <a:r>
                        <a:rPr lang="en-US" dirty="0">
                          <a:solidFill>
                            <a:srgbClr val="FF0000"/>
                          </a:solidFill>
                        </a:rPr>
                        <a:t>66.39% (increase)</a:t>
                      </a:r>
                    </a:p>
                  </a:txBody>
                  <a:tcPr/>
                </a:tc>
                <a:extLst>
                  <a:ext uri="{0D108BD9-81ED-4DB2-BD59-A6C34878D82A}">
                    <a16:rowId xmlns:a16="http://schemas.microsoft.com/office/drawing/2014/main" val="931378057"/>
                  </a:ext>
                </a:extLst>
              </a:tr>
              <a:tr h="469978">
                <a:tc>
                  <a:txBody>
                    <a:bodyPr/>
                    <a:lstStyle/>
                    <a:p>
                      <a:r>
                        <a:rPr lang="en-US" dirty="0"/>
                        <a:t>QZ – Mountable Medians with Channelization Devices</a:t>
                      </a:r>
                    </a:p>
                  </a:txBody>
                  <a:tcPr/>
                </a:tc>
                <a:tc>
                  <a:txBody>
                    <a:bodyPr/>
                    <a:lstStyle/>
                    <a:p>
                      <a:pPr algn="r"/>
                      <a:r>
                        <a:rPr lang="en-US" dirty="0"/>
                        <a:t>27,242.25</a:t>
                      </a:r>
                    </a:p>
                  </a:txBody>
                  <a:tcPr/>
                </a:tc>
                <a:tc>
                  <a:txBody>
                    <a:bodyPr/>
                    <a:lstStyle/>
                    <a:p>
                      <a:pPr algn="ctr"/>
                      <a:r>
                        <a:rPr lang="en-US" dirty="0">
                          <a:solidFill>
                            <a:schemeClr val="bg1">
                              <a:lumMod val="90000"/>
                              <a:lumOff val="10000"/>
                            </a:schemeClr>
                          </a:solidFill>
                        </a:rPr>
                        <a:t>-58.30% (decrease)</a:t>
                      </a:r>
                    </a:p>
                  </a:txBody>
                  <a:tcPr/>
                </a:tc>
                <a:extLst>
                  <a:ext uri="{0D108BD9-81ED-4DB2-BD59-A6C34878D82A}">
                    <a16:rowId xmlns:a16="http://schemas.microsoft.com/office/drawing/2014/main" val="2685435474"/>
                  </a:ext>
                </a:extLst>
              </a:tr>
              <a:tr h="4699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QZ – Non-traversable Curb Medians with or without Channelization Devices</a:t>
                      </a:r>
                    </a:p>
                  </a:txBody>
                  <a:tcPr/>
                </a:tc>
                <a:tc>
                  <a:txBody>
                    <a:bodyPr/>
                    <a:lstStyle/>
                    <a:p>
                      <a:pPr algn="r"/>
                      <a:r>
                        <a:rPr lang="en-US" dirty="0"/>
                        <a:t>21,793.80</a:t>
                      </a:r>
                    </a:p>
                  </a:txBody>
                  <a:tcPr/>
                </a:tc>
                <a:tc>
                  <a:txBody>
                    <a:bodyPr/>
                    <a:lstStyle/>
                    <a:p>
                      <a:pPr algn="ctr"/>
                      <a:r>
                        <a:rPr lang="en-US" dirty="0">
                          <a:solidFill>
                            <a:schemeClr val="bg1">
                              <a:lumMod val="90000"/>
                              <a:lumOff val="10000"/>
                            </a:schemeClr>
                          </a:solidFill>
                        </a:rPr>
                        <a:t>-66.64% (decrease)</a:t>
                      </a:r>
                    </a:p>
                  </a:txBody>
                  <a:tcPr/>
                </a:tc>
                <a:extLst>
                  <a:ext uri="{0D108BD9-81ED-4DB2-BD59-A6C34878D82A}">
                    <a16:rowId xmlns:a16="http://schemas.microsoft.com/office/drawing/2014/main" val="2360126534"/>
                  </a:ext>
                </a:extLst>
              </a:tr>
              <a:tr h="469978">
                <a:tc>
                  <a:txBody>
                    <a:bodyPr/>
                    <a:lstStyle/>
                    <a:p>
                      <a:r>
                        <a:rPr lang="en-US" dirty="0"/>
                        <a:t>Closure</a:t>
                      </a:r>
                    </a:p>
                  </a:txBody>
                  <a:tcPr/>
                </a:tc>
                <a:tc>
                  <a:txBody>
                    <a:bodyPr/>
                    <a:lstStyle/>
                    <a:p>
                      <a:pPr algn="r"/>
                      <a:r>
                        <a:rPr lang="en-US" dirty="0"/>
                        <a:t>0</a:t>
                      </a:r>
                    </a:p>
                  </a:txBody>
                  <a:tcPr/>
                </a:tc>
                <a:tc>
                  <a:txBody>
                    <a:bodyPr/>
                    <a:lstStyle/>
                    <a:p>
                      <a:pPr algn="ctr"/>
                      <a:r>
                        <a:rPr lang="en-US" dirty="0">
                          <a:solidFill>
                            <a:schemeClr val="bg1">
                              <a:lumMod val="90000"/>
                              <a:lumOff val="10000"/>
                            </a:schemeClr>
                          </a:solidFill>
                        </a:rPr>
                        <a:t>-100% (decrease)</a:t>
                      </a:r>
                    </a:p>
                  </a:txBody>
                  <a:tcPr/>
                </a:tc>
                <a:extLst>
                  <a:ext uri="{0D108BD9-81ED-4DB2-BD59-A6C34878D82A}">
                    <a16:rowId xmlns:a16="http://schemas.microsoft.com/office/drawing/2014/main" val="968286270"/>
                  </a:ext>
                </a:extLst>
              </a:tr>
            </a:tbl>
          </a:graphicData>
        </a:graphic>
      </p:graphicFrame>
      <p:pic>
        <p:nvPicPr>
          <p:cNvPr id="1026" name="Picture 2" descr="Reduce Noise Pollution with Railroad Quiet Zones — Ruekert &amp; Mielke, Inc.">
            <a:extLst>
              <a:ext uri="{FF2B5EF4-FFF2-40B4-BE49-F238E27FC236}">
                <a16:creationId xmlns:a16="http://schemas.microsoft.com/office/drawing/2014/main" id="{A8322EA5-E5A3-840C-8DD6-810F44F20F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243" b="9237"/>
          <a:stretch/>
        </p:blipFill>
        <p:spPr bwMode="auto">
          <a:xfrm>
            <a:off x="5114192" y="620493"/>
            <a:ext cx="6658708" cy="2312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33924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FFC829C-6C4F-FD81-2FB7-34B12F2D253F}"/>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E02E1416-4457-1D52-447E-B2F57BB07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9130EA6-7418-4803-F6EB-D150F2EDFD12}"/>
              </a:ext>
            </a:extLst>
          </p:cNvPr>
          <p:cNvPicPr>
            <a:picLocks noChangeAspect="1"/>
          </p:cNvPicPr>
          <p:nvPr/>
        </p:nvPicPr>
        <p:blipFill>
          <a:blip r:embed="rId3"/>
          <a:srcRect l="4122" t="25647" r="-2" b="10005"/>
          <a:stretch/>
        </p:blipFill>
        <p:spPr>
          <a:xfrm>
            <a:off x="128262" y="439463"/>
            <a:ext cx="5440981" cy="3313830"/>
          </a:xfrm>
          <a:prstGeom prst="rect">
            <a:avLst/>
          </a:prstGeom>
        </p:spPr>
      </p:pic>
      <p:pic>
        <p:nvPicPr>
          <p:cNvPr id="6" name="Picture 5">
            <a:extLst>
              <a:ext uri="{FF2B5EF4-FFF2-40B4-BE49-F238E27FC236}">
                <a16:creationId xmlns:a16="http://schemas.microsoft.com/office/drawing/2014/main" id="{F76F2FF6-B4FC-5E5F-8659-F9379890E6BA}"/>
              </a:ext>
            </a:extLst>
          </p:cNvPr>
          <p:cNvPicPr>
            <a:picLocks noChangeAspect="1"/>
          </p:cNvPicPr>
          <p:nvPr/>
        </p:nvPicPr>
        <p:blipFill>
          <a:blip r:embed="rId4"/>
          <a:srcRect l="3317" t="-2" r="3815" b="3"/>
          <a:stretch/>
        </p:blipFill>
        <p:spPr>
          <a:xfrm>
            <a:off x="5695981" y="439463"/>
            <a:ext cx="6400800" cy="5979074"/>
          </a:xfrm>
          <a:prstGeom prst="rect">
            <a:avLst/>
          </a:prstGeom>
        </p:spPr>
      </p:pic>
      <p:pic>
        <p:nvPicPr>
          <p:cNvPr id="7" name="Picture 6">
            <a:extLst>
              <a:ext uri="{FF2B5EF4-FFF2-40B4-BE49-F238E27FC236}">
                <a16:creationId xmlns:a16="http://schemas.microsoft.com/office/drawing/2014/main" id="{F3A189CC-FDA1-A004-4785-0240553A646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139587" y="5840972"/>
            <a:ext cx="1418330" cy="844600"/>
          </a:xfrm>
          <a:prstGeom prst="rect">
            <a:avLst/>
          </a:prstGeom>
        </p:spPr>
      </p:pic>
      <p:sp>
        <p:nvSpPr>
          <p:cNvPr id="9" name="TextBox 8">
            <a:extLst>
              <a:ext uri="{FF2B5EF4-FFF2-40B4-BE49-F238E27FC236}">
                <a16:creationId xmlns:a16="http://schemas.microsoft.com/office/drawing/2014/main" id="{2A2A99EF-5BA6-3086-AF8B-0D76F88679A6}"/>
              </a:ext>
            </a:extLst>
          </p:cNvPr>
          <p:cNvSpPr txBox="1"/>
          <p:nvPr/>
        </p:nvSpPr>
        <p:spPr>
          <a:xfrm>
            <a:off x="465730" y="3842476"/>
            <a:ext cx="4766044" cy="1998496"/>
          </a:xfrm>
          <a:prstGeom prst="rect">
            <a:avLst/>
          </a:prstGeom>
          <a:noFill/>
        </p:spPr>
        <p:txBody>
          <a:bodyPr wrap="square">
            <a:spAutoFit/>
          </a:body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sz="1800" dirty="0">
                <a:solidFill>
                  <a:schemeClr val="accent3">
                    <a:lumMod val="40000"/>
                    <a:lumOff val="60000"/>
                  </a:schemeClr>
                </a:solidFill>
                <a:latin typeface="Calibri" panose="020F0502020204030204"/>
              </a:rPr>
              <a:t>Approx. 4,330’ difference in length (0.8 miles)</a:t>
            </a:r>
          </a:p>
          <a:p>
            <a:pPr marL="628650" lvl="1" indent="-171450" defTabSz="685800">
              <a:lnSpc>
                <a:spcPct val="90000"/>
              </a:lnSpc>
              <a:spcBef>
                <a:spcPts val="750"/>
              </a:spcBef>
              <a:buFont typeface="Arial" panose="020B0604020202020204" pitchFamily="34" charset="0"/>
              <a:buChar char="•"/>
              <a:defRPr/>
            </a:pPr>
            <a:r>
              <a:rPr lang="en-US" dirty="0">
                <a:solidFill>
                  <a:schemeClr val="accent3">
                    <a:lumMod val="40000"/>
                    <a:lumOff val="60000"/>
                  </a:schemeClr>
                </a:solidFill>
                <a:latin typeface="Calibri" panose="020F0502020204030204"/>
              </a:rPr>
              <a:t>Less than 2 minutes drive time</a:t>
            </a:r>
          </a:p>
          <a:p>
            <a:pPr marL="628650" lvl="1" indent="-171450" defTabSz="685800">
              <a:lnSpc>
                <a:spcPct val="90000"/>
              </a:lnSpc>
              <a:spcBef>
                <a:spcPts val="750"/>
              </a:spcBef>
              <a:buFont typeface="Arial" panose="020B0604020202020204" pitchFamily="34" charset="0"/>
              <a:buChar char="•"/>
              <a:defRPr/>
            </a:pPr>
            <a:r>
              <a:rPr lang="en-US" dirty="0">
                <a:solidFill>
                  <a:schemeClr val="accent3">
                    <a:lumMod val="40000"/>
                    <a:lumOff val="60000"/>
                  </a:schemeClr>
                </a:solidFill>
                <a:latin typeface="Calibri" panose="020F0502020204030204"/>
              </a:rPr>
              <a:t>Less stop conditions</a:t>
            </a:r>
          </a:p>
          <a:p>
            <a:pPr marL="628650" lvl="1" indent="-171450" defTabSz="685800">
              <a:lnSpc>
                <a:spcPct val="90000"/>
              </a:lnSpc>
              <a:spcBef>
                <a:spcPts val="750"/>
              </a:spcBef>
              <a:buFont typeface="Arial" panose="020B0604020202020204" pitchFamily="34" charset="0"/>
              <a:buChar char="•"/>
              <a:defRPr/>
            </a:pPr>
            <a:endParaRPr lang="en-US" dirty="0">
              <a:solidFill>
                <a:schemeClr val="accent3">
                  <a:lumMod val="40000"/>
                  <a:lumOff val="60000"/>
                </a:schemeClr>
              </a:solidFill>
              <a:latin typeface="Calibri" panose="020F0502020204030204"/>
            </a:endParaRPr>
          </a:p>
          <a:p>
            <a:pPr marL="628650" lvl="1" indent="-171450" defTabSz="685800">
              <a:lnSpc>
                <a:spcPct val="90000"/>
              </a:lnSpc>
              <a:spcBef>
                <a:spcPts val="750"/>
              </a:spcBef>
              <a:buFont typeface="Arial" panose="020B0604020202020204" pitchFamily="34" charset="0"/>
              <a:buChar char="•"/>
              <a:defRPr/>
            </a:pPr>
            <a:r>
              <a:rPr lang="en-US" i="1" dirty="0">
                <a:solidFill>
                  <a:schemeClr val="accent3">
                    <a:lumMod val="40000"/>
                    <a:lumOff val="60000"/>
                  </a:schemeClr>
                </a:solidFill>
                <a:latin typeface="Calibri" panose="020F0502020204030204"/>
              </a:rPr>
              <a:t>Closures will be periodic over the course of construction for IH-10</a:t>
            </a:r>
          </a:p>
        </p:txBody>
      </p:sp>
    </p:spTree>
    <p:extLst>
      <p:ext uri="{BB962C8B-B14F-4D97-AF65-F5344CB8AC3E}">
        <p14:creationId xmlns:p14="http://schemas.microsoft.com/office/powerpoint/2010/main" val="35485935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262ABC4B-37D8-4218-BDD8-6DF6A00C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C1DEE5C2-772C-7A70-120E-406978B920D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39587" y="5840972"/>
            <a:ext cx="1418330" cy="844600"/>
          </a:xfrm>
          <a:prstGeom prst="rect">
            <a:avLst/>
          </a:prstGeom>
        </p:spPr>
      </p:pic>
      <p:sp>
        <p:nvSpPr>
          <p:cNvPr id="9" name="TextBox 8">
            <a:extLst>
              <a:ext uri="{FF2B5EF4-FFF2-40B4-BE49-F238E27FC236}">
                <a16:creationId xmlns:a16="http://schemas.microsoft.com/office/drawing/2014/main" id="{2060B701-B5EB-F203-6EF4-868F9D3FEDBB}"/>
              </a:ext>
            </a:extLst>
          </p:cNvPr>
          <p:cNvSpPr txBox="1"/>
          <p:nvPr/>
        </p:nvSpPr>
        <p:spPr>
          <a:xfrm>
            <a:off x="465730" y="3842476"/>
            <a:ext cx="4766044" cy="1646605"/>
          </a:xfrm>
          <a:prstGeom prst="rect">
            <a:avLst/>
          </a:prstGeom>
          <a:noFill/>
        </p:spPr>
        <p:txBody>
          <a:bodyPr wrap="square">
            <a:spAutoFit/>
          </a:body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sz="1800" dirty="0">
                <a:solidFill>
                  <a:schemeClr val="accent3">
                    <a:lumMod val="40000"/>
                    <a:lumOff val="60000"/>
                  </a:schemeClr>
                </a:solidFill>
                <a:latin typeface="Calibri" panose="020F0502020204030204"/>
              </a:rPr>
              <a:t>Approx. 9,435’ difference in length (1.8 miles)</a:t>
            </a:r>
          </a:p>
          <a:p>
            <a:pPr marL="628650" lvl="1" indent="-171450" defTabSz="685800">
              <a:lnSpc>
                <a:spcPct val="90000"/>
              </a:lnSpc>
              <a:spcBef>
                <a:spcPts val="750"/>
              </a:spcBef>
              <a:buFont typeface="Arial" panose="020B0604020202020204" pitchFamily="34" charset="0"/>
              <a:buChar char="•"/>
              <a:defRPr/>
            </a:pPr>
            <a:r>
              <a:rPr lang="en-US" dirty="0">
                <a:solidFill>
                  <a:schemeClr val="accent3">
                    <a:lumMod val="40000"/>
                    <a:lumOff val="60000"/>
                  </a:schemeClr>
                </a:solidFill>
                <a:latin typeface="Calibri" panose="020F0502020204030204"/>
              </a:rPr>
              <a:t>Less than 4 minutes drive time</a:t>
            </a:r>
          </a:p>
          <a:p>
            <a:pPr marL="628650" lvl="1" indent="-171450" defTabSz="685800">
              <a:lnSpc>
                <a:spcPct val="90000"/>
              </a:lnSpc>
              <a:spcBef>
                <a:spcPts val="750"/>
              </a:spcBef>
              <a:buFont typeface="Arial" panose="020B0604020202020204" pitchFamily="34" charset="0"/>
              <a:buChar char="•"/>
              <a:defRPr/>
            </a:pPr>
            <a:endParaRPr lang="en-US" dirty="0">
              <a:solidFill>
                <a:schemeClr val="accent3">
                  <a:lumMod val="40000"/>
                  <a:lumOff val="60000"/>
                </a:schemeClr>
              </a:solidFill>
              <a:latin typeface="Calibri" panose="020F0502020204030204"/>
            </a:endParaRPr>
          </a:p>
          <a:p>
            <a:pPr marL="628650" lvl="1" indent="-171450" defTabSz="685800">
              <a:lnSpc>
                <a:spcPct val="90000"/>
              </a:lnSpc>
              <a:spcBef>
                <a:spcPts val="750"/>
              </a:spcBef>
              <a:buFont typeface="Arial" panose="020B0604020202020204" pitchFamily="34" charset="0"/>
              <a:buChar char="•"/>
              <a:defRPr/>
            </a:pPr>
            <a:r>
              <a:rPr lang="en-US" i="1" dirty="0">
                <a:solidFill>
                  <a:schemeClr val="accent3">
                    <a:lumMod val="40000"/>
                    <a:lumOff val="60000"/>
                  </a:schemeClr>
                </a:solidFill>
                <a:latin typeface="Calibri" panose="020F0502020204030204"/>
              </a:rPr>
              <a:t>Closures will be periodic over the course of construction for IH-10</a:t>
            </a:r>
          </a:p>
        </p:txBody>
      </p:sp>
      <p:pic>
        <p:nvPicPr>
          <p:cNvPr id="4" name="Picture 3">
            <a:extLst>
              <a:ext uri="{FF2B5EF4-FFF2-40B4-BE49-F238E27FC236}">
                <a16:creationId xmlns:a16="http://schemas.microsoft.com/office/drawing/2014/main" id="{1F5D841B-9780-3A3F-1D72-5A8B4F50FD72}"/>
              </a:ext>
            </a:extLst>
          </p:cNvPr>
          <p:cNvPicPr>
            <a:picLocks noChangeAspect="1"/>
          </p:cNvPicPr>
          <p:nvPr/>
        </p:nvPicPr>
        <p:blipFill>
          <a:blip r:embed="rId4"/>
          <a:stretch>
            <a:fillRect/>
          </a:stretch>
        </p:blipFill>
        <p:spPr>
          <a:xfrm>
            <a:off x="5632611" y="439463"/>
            <a:ext cx="6494496" cy="5409747"/>
          </a:xfrm>
          <a:prstGeom prst="rect">
            <a:avLst/>
          </a:prstGeom>
        </p:spPr>
      </p:pic>
      <p:pic>
        <p:nvPicPr>
          <p:cNvPr id="5" name="Picture 4">
            <a:extLst>
              <a:ext uri="{FF2B5EF4-FFF2-40B4-BE49-F238E27FC236}">
                <a16:creationId xmlns:a16="http://schemas.microsoft.com/office/drawing/2014/main" id="{17CBCB9E-299A-A28D-2D9C-FD8F9128E6DE}"/>
              </a:ext>
            </a:extLst>
          </p:cNvPr>
          <p:cNvPicPr>
            <a:picLocks noChangeAspect="1"/>
          </p:cNvPicPr>
          <p:nvPr/>
        </p:nvPicPr>
        <p:blipFill>
          <a:blip r:embed="rId5"/>
          <a:srcRect l="4122" t="25647" r="-2" b="10005"/>
          <a:stretch/>
        </p:blipFill>
        <p:spPr>
          <a:xfrm>
            <a:off x="128262" y="439463"/>
            <a:ext cx="5440981" cy="3313830"/>
          </a:xfrm>
          <a:prstGeom prst="rect">
            <a:avLst/>
          </a:prstGeom>
        </p:spPr>
      </p:pic>
    </p:spTree>
    <p:extLst>
      <p:ext uri="{BB962C8B-B14F-4D97-AF65-F5344CB8AC3E}">
        <p14:creationId xmlns:p14="http://schemas.microsoft.com/office/powerpoint/2010/main" val="5444222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4" name="Rectangle 1033">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ectangle 103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0B602E93-B5FC-E543-2865-D7933E635E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8606"/>
          <a:stretch/>
        </p:blipFill>
        <p:spPr bwMode="auto">
          <a:xfrm>
            <a:off x="457200" y="457200"/>
            <a:ext cx="112776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26851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5EF5523-2C49-8115-4BDF-202E2C6A3FCE}"/>
              </a:ext>
            </a:extLst>
          </p:cNvPr>
          <p:cNvPicPr>
            <a:picLocks noChangeAspect="1"/>
          </p:cNvPicPr>
          <p:nvPr/>
        </p:nvPicPr>
        <p:blipFill>
          <a:blip r:embed="rId3"/>
          <a:stretch>
            <a:fillRect/>
          </a:stretch>
        </p:blipFill>
        <p:spPr>
          <a:xfrm>
            <a:off x="2495041" y="295738"/>
            <a:ext cx="9215475" cy="6266523"/>
          </a:xfrm>
          <a:prstGeom prst="rect">
            <a:avLst/>
          </a:prstGeom>
        </p:spPr>
      </p:pic>
      <p:sp>
        <p:nvSpPr>
          <p:cNvPr id="9" name="TextBox 8">
            <a:extLst>
              <a:ext uri="{FF2B5EF4-FFF2-40B4-BE49-F238E27FC236}">
                <a16:creationId xmlns:a16="http://schemas.microsoft.com/office/drawing/2014/main" id="{7D1752A0-69CE-581C-867D-6B4C22337C91}"/>
              </a:ext>
            </a:extLst>
          </p:cNvPr>
          <p:cNvSpPr txBox="1"/>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marL="0" marR="0" lvl="0" indent="0" algn="ctr" fontAlgn="auto">
              <a:lnSpc>
                <a:spcPct val="90000"/>
              </a:lnSpc>
              <a:spcBef>
                <a:spcPct val="0"/>
              </a:spcBef>
              <a:spcAft>
                <a:spcPts val="600"/>
              </a:spcAft>
              <a:buClrTx/>
              <a:buSzTx/>
              <a:tabLst/>
              <a:defRPr/>
            </a:pPr>
            <a:r>
              <a:rPr kumimoji="0" lang="en-US" sz="2600" b="0" i="0" u="none" strike="noStrike" kern="1200" cap="none" spc="0" normalizeH="0" baseline="0" noProof="0">
                <a:ln>
                  <a:noFill/>
                </a:ln>
                <a:solidFill>
                  <a:srgbClr val="FFFFFF"/>
                </a:solidFill>
                <a:effectLst/>
                <a:uLnTx/>
                <a:uFillTx/>
                <a:latin typeface="+mj-lt"/>
                <a:ea typeface="+mj-ea"/>
                <a:cs typeface="+mj-cs"/>
              </a:rPr>
              <a:t>TxDOT IH 10 </a:t>
            </a:r>
          </a:p>
        </p:txBody>
      </p:sp>
    </p:spTree>
    <p:extLst>
      <p:ext uri="{BB962C8B-B14F-4D97-AF65-F5344CB8AC3E}">
        <p14:creationId xmlns:p14="http://schemas.microsoft.com/office/powerpoint/2010/main" val="3585865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3582" y="1698172"/>
            <a:ext cx="4841033" cy="1009553"/>
          </a:xfrm>
        </p:spPr>
        <p:txBody>
          <a:bodyPr numCol="1"/>
          <a:lstStyle/>
          <a:p>
            <a:endParaRPr lang="en-US" dirty="0"/>
          </a:p>
        </p:txBody>
      </p:sp>
      <p:sp>
        <p:nvSpPr>
          <p:cNvPr id="6" name="Plaque 5"/>
          <p:cNvSpPr/>
          <p:nvPr/>
        </p:nvSpPr>
        <p:spPr>
          <a:xfrm>
            <a:off x="325040" y="340666"/>
            <a:ext cx="11541919" cy="6176667"/>
          </a:xfrm>
          <a:prstGeom prst="plaqu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94C"/>
              </a:solidFill>
              <a:effectLst/>
              <a:uLnTx/>
              <a:uFillTx/>
              <a:latin typeface="Calibri"/>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445891" y="5608683"/>
            <a:ext cx="1418330" cy="844600"/>
          </a:xfrm>
          <a:prstGeom prst="rect">
            <a:avLst/>
          </a:prstGeom>
        </p:spPr>
      </p:pic>
      <p:sp>
        <p:nvSpPr>
          <p:cNvPr id="3" name="TextBox 2">
            <a:extLst>
              <a:ext uri="{FF2B5EF4-FFF2-40B4-BE49-F238E27FC236}">
                <a16:creationId xmlns:a16="http://schemas.microsoft.com/office/drawing/2014/main" id="{186ED4AE-A859-461C-8BBA-27318D4CF0F3}"/>
              </a:ext>
            </a:extLst>
          </p:cNvPr>
          <p:cNvSpPr txBox="1"/>
          <p:nvPr/>
        </p:nvSpPr>
        <p:spPr>
          <a:xfrm>
            <a:off x="1562100" y="419255"/>
            <a:ext cx="680201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Financial Incentives </a:t>
            </a:r>
          </a:p>
        </p:txBody>
      </p:sp>
      <p:sp>
        <p:nvSpPr>
          <p:cNvPr id="8" name="TextBox 7">
            <a:extLst>
              <a:ext uri="{FF2B5EF4-FFF2-40B4-BE49-F238E27FC236}">
                <a16:creationId xmlns:a16="http://schemas.microsoft.com/office/drawing/2014/main" id="{72DD265D-05C9-4A1E-8A5D-D020D93B0192}"/>
              </a:ext>
            </a:extLst>
          </p:cNvPr>
          <p:cNvSpPr txBox="1">
            <a:spLocks/>
          </p:cNvSpPr>
          <p:nvPr/>
        </p:nvSpPr>
        <p:spPr>
          <a:xfrm>
            <a:off x="883403" y="1212340"/>
            <a:ext cx="6920895" cy="4970904"/>
          </a:xfrm>
          <a:prstGeom prst="rect">
            <a:avLst/>
          </a:prstGeom>
          <a:noFill/>
        </p:spPr>
        <p:txBody>
          <a:bodyPr wrap="square" rtlCol="0">
            <a:normAutofit/>
          </a:body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sz="2400" dirty="0">
                <a:solidFill>
                  <a:srgbClr val="000000"/>
                </a:solidFill>
                <a:latin typeface="Calibri" panose="020F0502020204030204"/>
              </a:rPr>
              <a:t>FRA</a:t>
            </a:r>
          </a:p>
          <a:p>
            <a:pPr marL="628650" lvl="1" indent="-171450" defTabSz="685800">
              <a:lnSpc>
                <a:spcPct val="90000"/>
              </a:lnSpc>
              <a:spcBef>
                <a:spcPts val="750"/>
              </a:spcBef>
              <a:buFont typeface="Arial" panose="020B0604020202020204" pitchFamily="34" charset="0"/>
              <a:buChar char="•"/>
              <a:defRPr/>
            </a:pPr>
            <a:r>
              <a:rPr lang="en-US" sz="2000" dirty="0">
                <a:solidFill>
                  <a:srgbClr val="000000"/>
                </a:solidFill>
                <a:latin typeface="Calibri" panose="020F0502020204030204"/>
              </a:rPr>
              <a:t>Railroad Crossing Elimination Grant Program</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lang="en-US" sz="2400" dirty="0">
              <a:solidFill>
                <a:srgbClr val="000000"/>
              </a:solidFill>
              <a:latin typeface="Calibri" panose="020F0502020204030204"/>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sz="2400" dirty="0">
                <a:solidFill>
                  <a:srgbClr val="000000"/>
                </a:solidFill>
                <a:latin typeface="Calibri" panose="020F0502020204030204"/>
              </a:rPr>
              <a:t>TxDOT Section 130 – Closure Program </a:t>
            </a:r>
          </a:p>
          <a:p>
            <a:pPr marL="628650" lvl="1" indent="-171450" defTabSz="685800">
              <a:lnSpc>
                <a:spcPct val="90000"/>
              </a:lnSpc>
              <a:spcBef>
                <a:spcPts val="750"/>
              </a:spcBef>
              <a:buFont typeface="Arial" panose="020B0604020202020204" pitchFamily="34" charset="0"/>
              <a:buChar char="•"/>
              <a:defRPr/>
            </a:pPr>
            <a:r>
              <a:rPr lang="en-US" sz="2000" dirty="0">
                <a:solidFill>
                  <a:srgbClr val="000000"/>
                </a:solidFill>
                <a:latin typeface="Calibri" panose="020F0502020204030204"/>
              </a:rPr>
              <a:t>Match railroad contribution up to $100k to be used for roadway, safety, and operational improvements.</a:t>
            </a:r>
          </a:p>
          <a:p>
            <a:pPr marL="628650" lvl="1" indent="-171450" defTabSz="685800">
              <a:lnSpc>
                <a:spcPct val="90000"/>
              </a:lnSpc>
              <a:spcBef>
                <a:spcPts val="750"/>
              </a:spcBef>
              <a:buFont typeface="Arial" panose="020B0604020202020204" pitchFamily="34" charset="0"/>
              <a:buChar char="•"/>
              <a:defRPr/>
            </a:pPr>
            <a:r>
              <a:rPr lang="en-US" sz="2000" dirty="0">
                <a:solidFill>
                  <a:srgbClr val="000000"/>
                </a:solidFill>
                <a:latin typeface="Calibri" panose="020F0502020204030204"/>
              </a:rPr>
              <a:t>Railway-Highway Crossings Program</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sz="2400" dirty="0">
                <a:solidFill>
                  <a:srgbClr val="000000"/>
                </a:solidFill>
                <a:latin typeface="Calibri" panose="020F0502020204030204"/>
              </a:rPr>
              <a:t>Union Pacific Railroad – Bipartisan Infrastructure Law </a:t>
            </a:r>
          </a:p>
          <a:p>
            <a:pPr marL="628650" lvl="1" indent="-171450" defTabSz="685800">
              <a:lnSpc>
                <a:spcPct val="90000"/>
              </a:lnSpc>
              <a:spcBef>
                <a:spcPts val="750"/>
              </a:spcBef>
              <a:buFont typeface="Arial" panose="020B0604020202020204" pitchFamily="34" charset="0"/>
              <a:buChar char="•"/>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Incentive Payments </a:t>
            </a:r>
          </a:p>
          <a:p>
            <a:pPr marL="628650" marR="0" lvl="1"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3074" name="Picture 2" descr="Home">
            <a:extLst>
              <a:ext uri="{FF2B5EF4-FFF2-40B4-BE49-F238E27FC236}">
                <a16:creationId xmlns:a16="http://schemas.microsoft.com/office/drawing/2014/main" id="{E56342AB-62AD-C67F-4508-8B40666F9E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5507" y="1584131"/>
            <a:ext cx="4163090" cy="58323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TxDOT, transportation leaders unveil $800 million highway funding plan">
            <a:extLst>
              <a:ext uri="{FF2B5EF4-FFF2-40B4-BE49-F238E27FC236}">
                <a16:creationId xmlns:a16="http://schemas.microsoft.com/office/drawing/2014/main" id="{A8D3FCE0-85BF-831B-B856-5AD92FE6379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05371" y="2790449"/>
            <a:ext cx="1571839" cy="12771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UP 2718 Union Pacific GE ES44AC at Waxhachie, Texas by David Hawkins">
            <a:extLst>
              <a:ext uri="{FF2B5EF4-FFF2-40B4-BE49-F238E27FC236}">
                <a16:creationId xmlns:a16="http://schemas.microsoft.com/office/drawing/2014/main" id="{90C3A71B-AB9E-C60C-9944-551D8285F4A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8460" b="28394"/>
          <a:stretch/>
        </p:blipFill>
        <p:spPr bwMode="auto">
          <a:xfrm>
            <a:off x="1860774" y="5101807"/>
            <a:ext cx="6920896" cy="1389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3283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3" name="Rectangle 2062">
            <a:extLst>
              <a:ext uri="{FF2B5EF4-FFF2-40B4-BE49-F238E27FC236}">
                <a16:creationId xmlns:a16="http://schemas.microsoft.com/office/drawing/2014/main" id="{C29C59CE-9D5A-4E64-9F64-161998AB2D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86ED4AE-A859-461C-8BBA-27318D4CF0F3}"/>
              </a:ext>
            </a:extLst>
          </p:cNvPr>
          <p:cNvSpPr txBox="1"/>
          <p:nvPr/>
        </p:nvSpPr>
        <p:spPr>
          <a:xfrm>
            <a:off x="6501809" y="322595"/>
            <a:ext cx="4851990" cy="1518397"/>
          </a:xfrm>
          <a:prstGeom prst="rect">
            <a:avLst/>
          </a:prstGeom>
        </p:spPr>
        <p:txBody>
          <a:bodyPr vert="horz" lIns="91440" tIns="45720" rIns="91440" bIns="45720" rtlCol="0" anchor="b">
            <a:normAutofit/>
          </a:bodyPr>
          <a:lstStyle/>
          <a:p>
            <a:pPr marL="0" marR="0" lvl="0" indent="0" fontAlgn="auto">
              <a:lnSpc>
                <a:spcPct val="90000"/>
              </a:lnSpc>
              <a:spcBef>
                <a:spcPct val="0"/>
              </a:spcBef>
              <a:spcAft>
                <a:spcPts val="600"/>
              </a:spcAft>
              <a:buClrTx/>
              <a:buSzTx/>
              <a:tabLst/>
              <a:defRPr/>
            </a:pPr>
            <a:r>
              <a:rPr kumimoji="0" lang="en-US" sz="5400" b="0" i="0" u="none" strike="noStrike" kern="1200" cap="none" spc="0" normalizeH="0" baseline="0" noProof="0" dirty="0">
                <a:ln>
                  <a:noFill/>
                </a:ln>
                <a:solidFill>
                  <a:schemeClr val="accent3">
                    <a:lumMod val="40000"/>
                    <a:lumOff val="60000"/>
                  </a:schemeClr>
                </a:solidFill>
                <a:effectLst/>
                <a:uLnTx/>
                <a:uFillTx/>
                <a:latin typeface="+mj-lt"/>
                <a:ea typeface="+mj-ea"/>
                <a:cs typeface="+mj-cs"/>
              </a:rPr>
              <a:t>Final Thoughts</a:t>
            </a:r>
          </a:p>
        </p:txBody>
      </p:sp>
      <p:pic>
        <p:nvPicPr>
          <p:cNvPr id="2050" name="Picture 2" descr="MDT considering options to ease congestion at one of Montana's busiest ...">
            <a:extLst>
              <a:ext uri="{FF2B5EF4-FFF2-40B4-BE49-F238E27FC236}">
                <a16:creationId xmlns:a16="http://schemas.microsoft.com/office/drawing/2014/main" id="{31F4C323-F780-98AF-27D6-EECA3BB7859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19981" r="4840" b="5"/>
          <a:stretch/>
        </p:blipFill>
        <p:spPr bwMode="auto">
          <a:xfrm>
            <a:off x="3060436" y="10"/>
            <a:ext cx="2843573" cy="2524624"/>
          </a:xfrm>
          <a:custGeom>
            <a:avLst/>
            <a:gdLst/>
            <a:ahLst/>
            <a:cxnLst/>
            <a:rect l="l" t="t" r="r" b="b"/>
            <a:pathLst>
              <a:path w="2843573" h="2524634">
                <a:moveTo>
                  <a:pt x="26682" y="0"/>
                </a:moveTo>
                <a:lnTo>
                  <a:pt x="2822452" y="0"/>
                </a:lnTo>
                <a:lnTo>
                  <a:pt x="2820993" y="10824"/>
                </a:lnTo>
                <a:cubicBezTo>
                  <a:pt x="2808235" y="122326"/>
                  <a:pt x="2818697" y="233190"/>
                  <a:pt x="2829285" y="343799"/>
                </a:cubicBezTo>
                <a:cubicBezTo>
                  <a:pt x="2840997" y="479092"/>
                  <a:pt x="2837348" y="615270"/>
                  <a:pt x="2818441" y="749749"/>
                </a:cubicBezTo>
                <a:cubicBezTo>
                  <a:pt x="2807788" y="840800"/>
                  <a:pt x="2808044" y="932796"/>
                  <a:pt x="2819207" y="1023783"/>
                </a:cubicBezTo>
                <a:cubicBezTo>
                  <a:pt x="2837578" y="1193205"/>
                  <a:pt x="2863349" y="1363775"/>
                  <a:pt x="2819207" y="1534090"/>
                </a:cubicBezTo>
                <a:cubicBezTo>
                  <a:pt x="2800453" y="1606554"/>
                  <a:pt x="2806449" y="1682589"/>
                  <a:pt x="2816911" y="1756456"/>
                </a:cubicBezTo>
                <a:cubicBezTo>
                  <a:pt x="2833853" y="1883025"/>
                  <a:pt x="2834796" y="2011227"/>
                  <a:pt x="2819717" y="2138038"/>
                </a:cubicBezTo>
                <a:cubicBezTo>
                  <a:pt x="2811335" y="2205118"/>
                  <a:pt x="2811679" y="2273002"/>
                  <a:pt x="2820738" y="2339992"/>
                </a:cubicBezTo>
                <a:cubicBezTo>
                  <a:pt x="2827117" y="2381582"/>
                  <a:pt x="2826415" y="2423364"/>
                  <a:pt x="2825315" y="2465177"/>
                </a:cubicBezTo>
                <a:lnTo>
                  <a:pt x="2825058" y="2479654"/>
                </a:lnTo>
                <a:lnTo>
                  <a:pt x="2679762" y="2483128"/>
                </a:lnTo>
                <a:cubicBezTo>
                  <a:pt x="2618897" y="2485860"/>
                  <a:pt x="2558084" y="2490067"/>
                  <a:pt x="2497351" y="2496347"/>
                </a:cubicBezTo>
                <a:cubicBezTo>
                  <a:pt x="2332771" y="2513422"/>
                  <a:pt x="2168953" y="2506649"/>
                  <a:pt x="2004501" y="2503544"/>
                </a:cubicBezTo>
                <a:cubicBezTo>
                  <a:pt x="1819728" y="2500017"/>
                  <a:pt x="1634831" y="2501710"/>
                  <a:pt x="1450058" y="2501710"/>
                </a:cubicBezTo>
                <a:cubicBezTo>
                  <a:pt x="1369673" y="2501992"/>
                  <a:pt x="1289796" y="2497193"/>
                  <a:pt x="1209792" y="2489009"/>
                </a:cubicBezTo>
                <a:cubicBezTo>
                  <a:pt x="1093723" y="2477295"/>
                  <a:pt x="978288" y="2491407"/>
                  <a:pt x="863997" y="2510177"/>
                </a:cubicBezTo>
                <a:cubicBezTo>
                  <a:pt x="784361" y="2521298"/>
                  <a:pt x="704102" y="2526010"/>
                  <a:pt x="623857" y="2524289"/>
                </a:cubicBezTo>
                <a:cubicBezTo>
                  <a:pt x="427783" y="2524430"/>
                  <a:pt x="232091" y="2514693"/>
                  <a:pt x="36524" y="2497052"/>
                </a:cubicBezTo>
                <a:lnTo>
                  <a:pt x="13350" y="2496674"/>
                </a:lnTo>
                <a:lnTo>
                  <a:pt x="17533" y="2292198"/>
                </a:lnTo>
                <a:cubicBezTo>
                  <a:pt x="19808" y="2209062"/>
                  <a:pt x="21290" y="2125926"/>
                  <a:pt x="17874" y="2042789"/>
                </a:cubicBezTo>
                <a:cubicBezTo>
                  <a:pt x="8899" y="1823109"/>
                  <a:pt x="-1415" y="1603430"/>
                  <a:pt x="13052" y="1383876"/>
                </a:cubicBezTo>
                <a:cubicBezTo>
                  <a:pt x="22963" y="1233390"/>
                  <a:pt x="35957" y="1082147"/>
                  <a:pt x="31938" y="930905"/>
                </a:cubicBezTo>
                <a:cubicBezTo>
                  <a:pt x="27652" y="775629"/>
                  <a:pt x="13587" y="620983"/>
                  <a:pt x="3274" y="466086"/>
                </a:cubicBezTo>
                <a:cubicBezTo>
                  <a:pt x="-4187" y="352451"/>
                  <a:pt x="1117" y="238378"/>
                  <a:pt x="19079" y="125790"/>
                </a:cubicBezTo>
                <a:cubicBezTo>
                  <a:pt x="25442" y="85647"/>
                  <a:pt x="27250" y="45378"/>
                  <a:pt x="26899" y="5094"/>
                </a:cubicBezTo>
                <a:close/>
              </a:path>
            </a:pathLst>
          </a:custGeom>
          <a:noFill/>
          <a:extLst>
            <a:ext uri="{909E8E84-426E-40DD-AFC4-6F175D3DCCD1}">
              <a14:hiddenFill xmlns:a14="http://schemas.microsoft.com/office/drawing/2010/main">
                <a:solidFill>
                  <a:srgbClr val="FFFFFF"/>
                </a:solidFill>
              </a14:hiddenFill>
            </a:ext>
          </a:extLst>
        </p:spPr>
      </p:pic>
      <p:sp>
        <p:nvSpPr>
          <p:cNvPr id="2064" name="sketch line">
            <a:extLst>
              <a:ext uri="{FF2B5EF4-FFF2-40B4-BE49-F238E27FC236}">
                <a16:creationId xmlns:a16="http://schemas.microsoft.com/office/drawing/2014/main" id="{2EA3E16E-E32B-4992-ADBC-EA9C33A6FE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1809" y="2579272"/>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AD85656-F38F-034C-86C9-E54C877A9C8D}"/>
              </a:ext>
            </a:extLst>
          </p:cNvPr>
          <p:cNvPicPr>
            <a:picLocks noChangeAspect="1"/>
          </p:cNvPicPr>
          <p:nvPr/>
        </p:nvPicPr>
        <p:blipFill>
          <a:blip r:embed="rId4"/>
          <a:srcRect b="1975"/>
          <a:stretch/>
        </p:blipFill>
        <p:spPr>
          <a:xfrm>
            <a:off x="1" y="2716074"/>
            <a:ext cx="5909625" cy="4141924"/>
          </a:xfrm>
          <a:custGeom>
            <a:avLst/>
            <a:gdLst/>
            <a:ahLst/>
            <a:cxnLst/>
            <a:rect l="l" t="t" r="r" b="b"/>
            <a:pathLst>
              <a:path w="5909625" h="4141924">
                <a:moveTo>
                  <a:pt x="1823444" y="1329"/>
                </a:moveTo>
                <a:cubicBezTo>
                  <a:pt x="1893960" y="3895"/>
                  <a:pt x="1964367" y="10183"/>
                  <a:pt x="2034428" y="20181"/>
                </a:cubicBezTo>
                <a:cubicBezTo>
                  <a:pt x="2139449" y="36834"/>
                  <a:pt x="2245360" y="26532"/>
                  <a:pt x="2350889" y="19476"/>
                </a:cubicBezTo>
                <a:cubicBezTo>
                  <a:pt x="2478642" y="10867"/>
                  <a:pt x="2606268" y="6210"/>
                  <a:pt x="2734275" y="20323"/>
                </a:cubicBezTo>
                <a:cubicBezTo>
                  <a:pt x="2825326" y="30483"/>
                  <a:pt x="2916886" y="21029"/>
                  <a:pt x="3008193" y="15383"/>
                </a:cubicBezTo>
                <a:cubicBezTo>
                  <a:pt x="3103486" y="8045"/>
                  <a:pt x="3199137" y="8045"/>
                  <a:pt x="3294430" y="15383"/>
                </a:cubicBezTo>
                <a:cubicBezTo>
                  <a:pt x="3381546" y="22750"/>
                  <a:pt x="3469080" y="21000"/>
                  <a:pt x="3555904" y="10161"/>
                </a:cubicBezTo>
                <a:cubicBezTo>
                  <a:pt x="3657497" y="-1693"/>
                  <a:pt x="3759089" y="7480"/>
                  <a:pt x="3860682" y="16089"/>
                </a:cubicBezTo>
                <a:cubicBezTo>
                  <a:pt x="4039485" y="31472"/>
                  <a:pt x="4218161" y="24557"/>
                  <a:pt x="4396583" y="13266"/>
                </a:cubicBezTo>
                <a:cubicBezTo>
                  <a:pt x="4519422" y="6041"/>
                  <a:pt x="4642589" y="10007"/>
                  <a:pt x="4764856" y="25121"/>
                </a:cubicBezTo>
                <a:cubicBezTo>
                  <a:pt x="4813493" y="30483"/>
                  <a:pt x="4862258" y="29496"/>
                  <a:pt x="4911023" y="30483"/>
                </a:cubicBezTo>
                <a:cubicBezTo>
                  <a:pt x="4915721" y="30625"/>
                  <a:pt x="4920801" y="29108"/>
                  <a:pt x="4925690" y="28984"/>
                </a:cubicBezTo>
                <a:lnTo>
                  <a:pt x="4927821" y="30065"/>
                </a:lnTo>
                <a:lnTo>
                  <a:pt x="4960258" y="27641"/>
                </a:lnTo>
                <a:lnTo>
                  <a:pt x="4964870" y="27986"/>
                </a:lnTo>
                <a:lnTo>
                  <a:pt x="4964882" y="27978"/>
                </a:lnTo>
                <a:cubicBezTo>
                  <a:pt x="4969755" y="27908"/>
                  <a:pt x="4974899" y="29284"/>
                  <a:pt x="4979471" y="28790"/>
                </a:cubicBezTo>
                <a:cubicBezTo>
                  <a:pt x="5154578" y="12123"/>
                  <a:pt x="5330536" y="9611"/>
                  <a:pt x="5505974" y="21310"/>
                </a:cubicBezTo>
                <a:cubicBezTo>
                  <a:pt x="5586740" y="25614"/>
                  <a:pt x="5667442" y="25544"/>
                  <a:pt x="5748129" y="23092"/>
                </a:cubicBezTo>
                <a:lnTo>
                  <a:pt x="5892006" y="15658"/>
                </a:lnTo>
                <a:lnTo>
                  <a:pt x="5894187" y="91357"/>
                </a:lnTo>
                <a:cubicBezTo>
                  <a:pt x="5891252" y="119679"/>
                  <a:pt x="5887042" y="148001"/>
                  <a:pt x="5881429" y="176068"/>
                </a:cubicBezTo>
                <a:cubicBezTo>
                  <a:pt x="5868671" y="240494"/>
                  <a:pt x="5878112" y="303645"/>
                  <a:pt x="5888063" y="367433"/>
                </a:cubicBezTo>
                <a:cubicBezTo>
                  <a:pt x="5896291" y="414790"/>
                  <a:pt x="5896291" y="463218"/>
                  <a:pt x="5888063" y="510574"/>
                </a:cubicBezTo>
                <a:cubicBezTo>
                  <a:pt x="5868926" y="612636"/>
                  <a:pt x="5879515" y="714697"/>
                  <a:pt x="5889083" y="815610"/>
                </a:cubicBezTo>
                <a:cubicBezTo>
                  <a:pt x="5901841" y="951224"/>
                  <a:pt x="5908220" y="1085690"/>
                  <a:pt x="5876326" y="1220284"/>
                </a:cubicBezTo>
                <a:cubicBezTo>
                  <a:pt x="5856296" y="1304994"/>
                  <a:pt x="5872754" y="1390981"/>
                  <a:pt x="5883342" y="1475437"/>
                </a:cubicBezTo>
                <a:cubicBezTo>
                  <a:pt x="5891354" y="1538243"/>
                  <a:pt x="5892298" y="1601751"/>
                  <a:pt x="5886149" y="1664761"/>
                </a:cubicBezTo>
                <a:cubicBezTo>
                  <a:pt x="5876836" y="1760329"/>
                  <a:pt x="5880140" y="1856713"/>
                  <a:pt x="5895972" y="1951426"/>
                </a:cubicBezTo>
                <a:cubicBezTo>
                  <a:pt x="5905362" y="2004791"/>
                  <a:pt x="5901727" y="2059623"/>
                  <a:pt x="5885384" y="2111279"/>
                </a:cubicBezTo>
                <a:cubicBezTo>
                  <a:pt x="5861527" y="2185401"/>
                  <a:pt x="5875943" y="2261054"/>
                  <a:pt x="5885384" y="2335942"/>
                </a:cubicBezTo>
                <a:cubicBezTo>
                  <a:pt x="5899545" y="2453440"/>
                  <a:pt x="5916513" y="2570683"/>
                  <a:pt x="5906434" y="2689584"/>
                </a:cubicBezTo>
                <a:cubicBezTo>
                  <a:pt x="5904839" y="2722155"/>
                  <a:pt x="5900310" y="2754521"/>
                  <a:pt x="5892910" y="2786288"/>
                </a:cubicBezTo>
                <a:cubicBezTo>
                  <a:pt x="5859473" y="2908978"/>
                  <a:pt x="5857980" y="3038188"/>
                  <a:pt x="5888573" y="3161618"/>
                </a:cubicBezTo>
                <a:cubicBezTo>
                  <a:pt x="5920978" y="3294426"/>
                  <a:pt x="5914089" y="3426468"/>
                  <a:pt x="5880791" y="3558127"/>
                </a:cubicBezTo>
                <a:cubicBezTo>
                  <a:pt x="5844074" y="3697862"/>
                  <a:pt x="5840847" y="3844294"/>
                  <a:pt x="5871350" y="3985509"/>
                </a:cubicBezTo>
                <a:lnTo>
                  <a:pt x="5884107" y="4141924"/>
                </a:lnTo>
                <a:lnTo>
                  <a:pt x="0" y="4141924"/>
                </a:lnTo>
                <a:lnTo>
                  <a:pt x="0" y="18996"/>
                </a:lnTo>
                <a:lnTo>
                  <a:pt x="114789" y="16636"/>
                </a:lnTo>
                <a:cubicBezTo>
                  <a:pt x="229350" y="12949"/>
                  <a:pt x="343737" y="7904"/>
                  <a:pt x="457838" y="9315"/>
                </a:cubicBezTo>
                <a:cubicBezTo>
                  <a:pt x="553081" y="10444"/>
                  <a:pt x="648070" y="31612"/>
                  <a:pt x="743567" y="27661"/>
                </a:cubicBezTo>
                <a:cubicBezTo>
                  <a:pt x="1032979" y="16089"/>
                  <a:pt x="1322518" y="19899"/>
                  <a:pt x="1611803" y="4799"/>
                </a:cubicBezTo>
                <a:cubicBezTo>
                  <a:pt x="1682301" y="-85"/>
                  <a:pt x="1752927" y="-1238"/>
                  <a:pt x="1823444" y="1329"/>
                </a:cubicBezTo>
                <a:close/>
              </a:path>
            </a:pathLst>
          </a:custGeom>
        </p:spPr>
      </p:pic>
      <p:sp>
        <p:nvSpPr>
          <p:cNvPr id="8" name="TextBox 7">
            <a:extLst>
              <a:ext uri="{FF2B5EF4-FFF2-40B4-BE49-F238E27FC236}">
                <a16:creationId xmlns:a16="http://schemas.microsoft.com/office/drawing/2014/main" id="{72DD265D-05C9-4A1E-8A5D-D020D93B0192}"/>
              </a:ext>
            </a:extLst>
          </p:cNvPr>
          <p:cNvSpPr txBox="1">
            <a:spLocks/>
          </p:cNvSpPr>
          <p:nvPr/>
        </p:nvSpPr>
        <p:spPr>
          <a:xfrm>
            <a:off x="6501809" y="2390681"/>
            <a:ext cx="4851990" cy="3743751"/>
          </a:xfrm>
          <a:prstGeom prst="rect">
            <a:avLst/>
          </a:prstGeom>
        </p:spPr>
        <p:txBody>
          <a:bodyPr vert="horz" lIns="91440" tIns="45720" rIns="91440" bIns="45720" rtlCol="0">
            <a:normAutofit fontScale="92500"/>
          </a:bodyPr>
          <a:lstStyle/>
          <a:p>
            <a:pPr marL="171450" marR="0" lvl="0" indent="-228600" fontAlgn="auto">
              <a:lnSpc>
                <a:spcPct val="90000"/>
              </a:lnSpc>
              <a:spcBef>
                <a:spcPts val="750"/>
              </a:spcBef>
              <a:spcAft>
                <a:spcPts val="0"/>
              </a:spcAft>
              <a:buClrTx/>
              <a:buSzTx/>
              <a:buFont typeface="Arial" panose="020B0604020202020204" pitchFamily="34" charset="0"/>
              <a:buChar char="•"/>
              <a:tabLst/>
              <a:defRPr/>
            </a:pPr>
            <a:r>
              <a:rPr lang="en-US" sz="2200" dirty="0">
                <a:solidFill>
                  <a:schemeClr val="accent3">
                    <a:lumMod val="40000"/>
                    <a:lumOff val="60000"/>
                  </a:schemeClr>
                </a:solidFill>
              </a:rPr>
              <a:t>Quiet Zone is </a:t>
            </a:r>
            <a:r>
              <a:rPr lang="en-US" sz="2200" u="sng" dirty="0">
                <a:solidFill>
                  <a:schemeClr val="accent3">
                    <a:lumMod val="40000"/>
                    <a:lumOff val="60000"/>
                  </a:schemeClr>
                </a:solidFill>
              </a:rPr>
              <a:t>not</a:t>
            </a:r>
            <a:r>
              <a:rPr lang="en-US" sz="2200" dirty="0">
                <a:solidFill>
                  <a:schemeClr val="accent3">
                    <a:lumMod val="40000"/>
                    <a:lumOff val="60000"/>
                  </a:schemeClr>
                </a:solidFill>
              </a:rPr>
              <a:t> </a:t>
            </a:r>
            <a:r>
              <a:rPr lang="en-US" sz="2200" u="sng" dirty="0">
                <a:solidFill>
                  <a:schemeClr val="accent3">
                    <a:lumMod val="40000"/>
                    <a:lumOff val="60000"/>
                  </a:schemeClr>
                </a:solidFill>
              </a:rPr>
              <a:t>dependent</a:t>
            </a:r>
            <a:r>
              <a:rPr lang="en-US" sz="2200" dirty="0">
                <a:solidFill>
                  <a:schemeClr val="accent3">
                    <a:lumMod val="40000"/>
                    <a:lumOff val="60000"/>
                  </a:schemeClr>
                </a:solidFill>
              </a:rPr>
              <a:t> on Closure</a:t>
            </a:r>
          </a:p>
          <a:p>
            <a:pPr marL="171450" marR="0" lvl="0" indent="-228600" fontAlgn="auto">
              <a:lnSpc>
                <a:spcPct val="90000"/>
              </a:lnSpc>
              <a:spcBef>
                <a:spcPts val="750"/>
              </a:spcBef>
              <a:spcAft>
                <a:spcPts val="0"/>
              </a:spcAft>
              <a:buClrTx/>
              <a:buSzTx/>
              <a:buFont typeface="Arial" panose="020B0604020202020204" pitchFamily="34" charset="0"/>
              <a:buChar char="•"/>
              <a:tabLst/>
              <a:defRPr/>
            </a:pPr>
            <a:endParaRPr lang="en-US" sz="2200" dirty="0">
              <a:solidFill>
                <a:schemeClr val="accent3">
                  <a:lumMod val="40000"/>
                  <a:lumOff val="60000"/>
                </a:schemeClr>
              </a:solidFill>
            </a:endParaRPr>
          </a:p>
          <a:p>
            <a:pPr marL="171450" marR="0" lvl="0" indent="-228600" fontAlgn="auto">
              <a:lnSpc>
                <a:spcPct val="90000"/>
              </a:lnSpc>
              <a:spcBef>
                <a:spcPts val="750"/>
              </a:spcBef>
              <a:spcAft>
                <a:spcPts val="0"/>
              </a:spcAft>
              <a:buClrTx/>
              <a:buSzTx/>
              <a:buFont typeface="Arial" panose="020B0604020202020204" pitchFamily="34" charset="0"/>
              <a:buChar char="•"/>
              <a:tabLst/>
              <a:defRPr/>
            </a:pPr>
            <a:r>
              <a:rPr lang="en-US" sz="2200" b="1" dirty="0">
                <a:solidFill>
                  <a:schemeClr val="accent3">
                    <a:lumMod val="40000"/>
                    <a:lumOff val="60000"/>
                  </a:schemeClr>
                </a:solidFill>
              </a:rPr>
              <a:t>Safety concern is primary</a:t>
            </a:r>
          </a:p>
          <a:p>
            <a:pPr marL="171450" marR="0" lvl="0" indent="-228600" fontAlgn="auto">
              <a:lnSpc>
                <a:spcPct val="90000"/>
              </a:lnSpc>
              <a:spcBef>
                <a:spcPts val="750"/>
              </a:spcBef>
              <a:spcAft>
                <a:spcPts val="0"/>
              </a:spcAft>
              <a:buClrTx/>
              <a:buSzTx/>
              <a:buFont typeface="Arial" panose="020B0604020202020204" pitchFamily="34" charset="0"/>
              <a:buChar char="•"/>
              <a:tabLst/>
              <a:defRPr/>
            </a:pPr>
            <a:endParaRPr lang="en-US" sz="2200" dirty="0">
              <a:solidFill>
                <a:schemeClr val="accent3">
                  <a:lumMod val="40000"/>
                  <a:lumOff val="60000"/>
                </a:schemeClr>
              </a:solidFill>
            </a:endParaRPr>
          </a:p>
          <a:p>
            <a:pPr marL="171450" marR="0" lvl="0" indent="-228600" fontAlgn="auto">
              <a:lnSpc>
                <a:spcPct val="90000"/>
              </a:lnSpc>
              <a:spcBef>
                <a:spcPts val="750"/>
              </a:spcBef>
              <a:spcAft>
                <a:spcPts val="0"/>
              </a:spcAft>
              <a:buClrTx/>
              <a:buSzTx/>
              <a:buFont typeface="Arial" panose="020B0604020202020204" pitchFamily="34" charset="0"/>
              <a:buChar char="•"/>
              <a:tabLst/>
              <a:defRPr/>
            </a:pPr>
            <a:r>
              <a:rPr lang="en-US" sz="2200" dirty="0">
                <a:solidFill>
                  <a:schemeClr val="accent3">
                    <a:lumMod val="40000"/>
                    <a:lumOff val="60000"/>
                  </a:schemeClr>
                </a:solidFill>
              </a:rPr>
              <a:t>Direction for design option would aid in discussions as Quiet Zone Project progresses. </a:t>
            </a:r>
          </a:p>
          <a:p>
            <a:pPr marL="171450" marR="0" lvl="0" indent="-228600" fontAlgn="auto">
              <a:lnSpc>
                <a:spcPct val="90000"/>
              </a:lnSpc>
              <a:spcBef>
                <a:spcPts val="750"/>
              </a:spcBef>
              <a:spcAft>
                <a:spcPts val="0"/>
              </a:spcAft>
              <a:buClrTx/>
              <a:buSzTx/>
              <a:buFont typeface="Arial" panose="020B0604020202020204" pitchFamily="34" charset="0"/>
              <a:buChar char="•"/>
              <a:tabLst/>
              <a:defRPr/>
            </a:pPr>
            <a:endParaRPr lang="en-US" sz="2200" dirty="0">
              <a:solidFill>
                <a:schemeClr val="accent3">
                  <a:lumMod val="40000"/>
                  <a:lumOff val="60000"/>
                </a:schemeClr>
              </a:solidFill>
            </a:endParaRPr>
          </a:p>
          <a:p>
            <a:pPr marL="171450" marR="0" lvl="0" indent="-228600" fontAlgn="auto">
              <a:lnSpc>
                <a:spcPct val="90000"/>
              </a:lnSpc>
              <a:spcBef>
                <a:spcPts val="750"/>
              </a:spcBef>
              <a:spcAft>
                <a:spcPts val="0"/>
              </a:spcAft>
              <a:buClrTx/>
              <a:buSzTx/>
              <a:buFont typeface="Arial" panose="020B0604020202020204" pitchFamily="34" charset="0"/>
              <a:buChar char="•"/>
              <a:tabLst/>
              <a:defRPr/>
            </a:pPr>
            <a:r>
              <a:rPr lang="en-US" sz="2200" dirty="0">
                <a:solidFill>
                  <a:schemeClr val="accent3">
                    <a:lumMod val="40000"/>
                    <a:lumOff val="60000"/>
                  </a:schemeClr>
                </a:solidFill>
              </a:rPr>
              <a:t>If closure is the direction provided a Resolution will come back to Council for authorization. </a:t>
            </a:r>
          </a:p>
          <a:p>
            <a:pPr marL="171450" marR="0" lvl="0" indent="-228600" fontAlgn="auto">
              <a:lnSpc>
                <a:spcPct val="90000"/>
              </a:lnSpc>
              <a:spcBef>
                <a:spcPts val="750"/>
              </a:spcBef>
              <a:spcAft>
                <a:spcPts val="0"/>
              </a:spcAft>
              <a:buClrTx/>
              <a:buSzTx/>
              <a:buFont typeface="Arial" panose="020B0604020202020204" pitchFamily="34" charset="0"/>
              <a:buChar char="•"/>
              <a:tabLst/>
              <a:defRPr/>
            </a:pPr>
            <a:endParaRPr lang="en-US" sz="2200" dirty="0">
              <a:solidFill>
                <a:schemeClr val="accent3">
                  <a:lumMod val="40000"/>
                  <a:lumOff val="60000"/>
                </a:schemeClr>
              </a:solidFill>
            </a:endParaRPr>
          </a:p>
          <a:p>
            <a:pPr marL="171450" marR="0" lvl="0" indent="-228600" fontAlgn="auto">
              <a:lnSpc>
                <a:spcPct val="90000"/>
              </a:lnSpc>
              <a:spcBef>
                <a:spcPts val="750"/>
              </a:spcBef>
              <a:spcAft>
                <a:spcPts val="0"/>
              </a:spcAft>
              <a:buClrTx/>
              <a:buSzTx/>
              <a:buFont typeface="Arial" panose="020B0604020202020204" pitchFamily="34" charset="0"/>
              <a:buChar char="•"/>
              <a:tabLst/>
              <a:defRPr/>
            </a:pPr>
            <a:endParaRPr lang="en-US" sz="2200" dirty="0">
              <a:solidFill>
                <a:schemeClr val="accent3">
                  <a:lumMod val="40000"/>
                  <a:lumOff val="60000"/>
                </a:schemeClr>
              </a:solidFill>
            </a:endParaRPr>
          </a:p>
          <a:p>
            <a:pPr marL="628650" marR="0" lvl="1" indent="-228600" fontAlgn="auto">
              <a:lnSpc>
                <a:spcPct val="90000"/>
              </a:lnSpc>
              <a:spcBef>
                <a:spcPts val="750"/>
              </a:spcBef>
              <a:spcAft>
                <a:spcPts val="0"/>
              </a:spcAft>
              <a:buClrTx/>
              <a:buSzTx/>
              <a:buFont typeface="Arial" panose="020B0604020202020204" pitchFamily="34" charset="0"/>
              <a:buChar char="•"/>
              <a:tabLst/>
              <a:defRPr/>
            </a:pPr>
            <a:endParaRPr kumimoji="0" lang="en-US" sz="2200" b="0" i="0" u="none" strike="noStrike" cap="none" spc="0" normalizeH="0" baseline="0" noProof="0" dirty="0">
              <a:ln>
                <a:noFill/>
              </a:ln>
              <a:solidFill>
                <a:schemeClr val="accent3">
                  <a:lumMod val="40000"/>
                  <a:lumOff val="60000"/>
                </a:schemeClr>
              </a:solidFill>
              <a:effectLst/>
              <a:uLnTx/>
              <a:uFillTx/>
            </a:endParaRPr>
          </a:p>
        </p:txBody>
      </p:sp>
      <p:pic>
        <p:nvPicPr>
          <p:cNvPr id="9" name="Picture 8">
            <a:extLst>
              <a:ext uri="{FF2B5EF4-FFF2-40B4-BE49-F238E27FC236}">
                <a16:creationId xmlns:a16="http://schemas.microsoft.com/office/drawing/2014/main" id="{4D7EE612-51B8-6974-9945-B00351ED8C5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45311" y="640747"/>
            <a:ext cx="2216225" cy="1319738"/>
          </a:xfrm>
          <a:prstGeom prst="rect">
            <a:avLst/>
          </a:prstGeom>
        </p:spPr>
      </p:pic>
    </p:spTree>
    <p:extLst>
      <p:ext uri="{BB962C8B-B14F-4D97-AF65-F5344CB8AC3E}">
        <p14:creationId xmlns:p14="http://schemas.microsoft.com/office/powerpoint/2010/main" val="25649428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3582" y="1698172"/>
            <a:ext cx="4841033" cy="1009553"/>
          </a:xfrm>
        </p:spPr>
        <p:txBody>
          <a:bodyPr numCol="1"/>
          <a:lstStyle/>
          <a:p>
            <a:endParaRPr lang="en-US" dirty="0"/>
          </a:p>
        </p:txBody>
      </p:sp>
      <p:sp>
        <p:nvSpPr>
          <p:cNvPr id="6" name="Plaque 5"/>
          <p:cNvSpPr/>
          <p:nvPr/>
        </p:nvSpPr>
        <p:spPr>
          <a:xfrm>
            <a:off x="325040" y="304985"/>
            <a:ext cx="11541919" cy="6176667"/>
          </a:xfrm>
          <a:prstGeom prst="plaqu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386563" y="5557882"/>
            <a:ext cx="1418330" cy="844600"/>
          </a:xfrm>
          <a:prstGeom prst="rect">
            <a:avLst/>
          </a:prstGeom>
        </p:spPr>
      </p:pic>
      <p:sp>
        <p:nvSpPr>
          <p:cNvPr id="3" name="TextBox 2">
            <a:extLst>
              <a:ext uri="{FF2B5EF4-FFF2-40B4-BE49-F238E27FC236}">
                <a16:creationId xmlns:a16="http://schemas.microsoft.com/office/drawing/2014/main" id="{186ED4AE-A859-461C-8BBA-27318D4CF0F3}"/>
              </a:ext>
            </a:extLst>
          </p:cNvPr>
          <p:cNvSpPr txBox="1"/>
          <p:nvPr/>
        </p:nvSpPr>
        <p:spPr>
          <a:xfrm>
            <a:off x="4298949" y="3008597"/>
            <a:ext cx="3594100" cy="769441"/>
          </a:xfrm>
          <a:prstGeom prst="rect">
            <a:avLst/>
          </a:prstGeom>
          <a:noFill/>
        </p:spPr>
        <p:txBody>
          <a:bodyPr wrap="square" rtlCol="0">
            <a:spAutoFit/>
          </a:bodyPr>
          <a:lstStyle/>
          <a:p>
            <a:r>
              <a:rPr lang="en-US" sz="4400" dirty="0">
                <a:solidFill>
                  <a:prstClr val="black"/>
                </a:solidFill>
                <a:ea typeface="+mj-ea"/>
                <a:cs typeface="+mj-cs"/>
              </a:rPr>
              <a:t>Questions?</a:t>
            </a:r>
            <a:endParaRPr lang="en-US" sz="4400" dirty="0"/>
          </a:p>
        </p:txBody>
      </p:sp>
    </p:spTree>
    <p:extLst>
      <p:ext uri="{BB962C8B-B14F-4D97-AF65-F5344CB8AC3E}">
        <p14:creationId xmlns:p14="http://schemas.microsoft.com/office/powerpoint/2010/main" val="27165400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que 5"/>
          <p:cNvSpPr/>
          <p:nvPr/>
        </p:nvSpPr>
        <p:spPr>
          <a:xfrm>
            <a:off x="325040" y="340666"/>
            <a:ext cx="11541919" cy="6176667"/>
          </a:xfrm>
          <a:prstGeom prst="plaqu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94C"/>
              </a:solidFill>
              <a:effectLst/>
              <a:uLnTx/>
              <a:uFillTx/>
              <a:latin typeface="Calibri"/>
              <a:ea typeface="+mn-ea"/>
              <a:cs typeface="+mn-cs"/>
            </a:endParaRPr>
          </a:p>
        </p:txBody>
      </p:sp>
      <p:sp>
        <p:nvSpPr>
          <p:cNvPr id="9" name="Content Placeholder 8">
            <a:extLst>
              <a:ext uri="{FF2B5EF4-FFF2-40B4-BE49-F238E27FC236}">
                <a16:creationId xmlns:a16="http://schemas.microsoft.com/office/drawing/2014/main" id="{DAE88117-4CD7-7431-61FE-FDA96122ACEF}"/>
              </a:ext>
            </a:extLst>
          </p:cNvPr>
          <p:cNvSpPr>
            <a:spLocks noGrp="1"/>
          </p:cNvSpPr>
          <p:nvPr>
            <p:ph sz="half" idx="2"/>
          </p:nvPr>
        </p:nvSpPr>
        <p:spPr>
          <a:xfrm>
            <a:off x="839788" y="1680483"/>
            <a:ext cx="5157787" cy="3684588"/>
          </a:xfrm>
        </p:spPr>
        <p:txBody>
          <a:bodyPr>
            <a:normAutofit fontScale="92500" lnSpcReduction="20000"/>
          </a:bodyPr>
          <a:lstStyle/>
          <a:p>
            <a:pPr marL="171450" indent="-171450" defTabSz="685800">
              <a:lnSpc>
                <a:spcPct val="90000"/>
              </a:lnSpc>
              <a:spcBef>
                <a:spcPts val="750"/>
              </a:spcBef>
              <a:buFont typeface="Arial" panose="020B0604020202020204" pitchFamily="34" charset="0"/>
              <a:buChar char="•"/>
              <a:defRPr/>
            </a:pPr>
            <a:r>
              <a:rPr lang="en-US" sz="2400" dirty="0">
                <a:solidFill>
                  <a:srgbClr val="000000"/>
                </a:solidFill>
                <a:latin typeface="Calibri" panose="020F0502020204030204"/>
              </a:rPr>
              <a:t>09/2022 – Railroad Quiet Zone feasibility analyzed (Staff Level)</a:t>
            </a:r>
          </a:p>
          <a:p>
            <a:pPr marL="171450" indent="-171450" defTabSz="685800">
              <a:lnSpc>
                <a:spcPct val="90000"/>
              </a:lnSpc>
              <a:spcBef>
                <a:spcPts val="750"/>
              </a:spcBef>
              <a:buFont typeface="Arial" panose="020B0604020202020204" pitchFamily="34" charset="0"/>
              <a:buChar char="•"/>
              <a:defRPr/>
            </a:pPr>
            <a:endParaRPr lang="en-US" sz="2400" dirty="0">
              <a:solidFill>
                <a:srgbClr val="000000"/>
              </a:solidFill>
              <a:latin typeface="Calibri" panose="020F0502020204030204"/>
            </a:endParaRPr>
          </a:p>
          <a:p>
            <a:pPr marL="171450" indent="-171450" defTabSz="685800">
              <a:lnSpc>
                <a:spcPct val="90000"/>
              </a:lnSpc>
              <a:spcBef>
                <a:spcPts val="750"/>
              </a:spcBef>
              <a:buFont typeface="Arial" panose="020B0604020202020204" pitchFamily="34" charset="0"/>
              <a:buChar char="•"/>
              <a:defRPr/>
            </a:pPr>
            <a:endParaRPr lang="en-US" sz="2400" dirty="0">
              <a:solidFill>
                <a:srgbClr val="000000"/>
              </a:solidFill>
              <a:latin typeface="Calibri" panose="020F0502020204030204"/>
            </a:endParaRPr>
          </a:p>
          <a:p>
            <a:pPr marL="171450" indent="-171450" defTabSz="685800">
              <a:lnSpc>
                <a:spcPct val="90000"/>
              </a:lnSpc>
              <a:spcBef>
                <a:spcPts val="750"/>
              </a:spcBef>
              <a:buFont typeface="Arial" panose="020B0604020202020204" pitchFamily="34" charset="0"/>
              <a:buChar char="•"/>
              <a:defRPr/>
            </a:pPr>
            <a:r>
              <a:rPr lang="en-US" sz="2400" dirty="0">
                <a:solidFill>
                  <a:srgbClr val="000000"/>
                </a:solidFill>
                <a:latin typeface="Calibri" panose="020F0502020204030204"/>
              </a:rPr>
              <a:t>02/2024 – Railroad Quiet Zone Professional Services Contract awarded</a:t>
            </a:r>
          </a:p>
          <a:p>
            <a:pPr marL="171450" indent="-171450" defTabSz="685800">
              <a:lnSpc>
                <a:spcPct val="90000"/>
              </a:lnSpc>
              <a:spcBef>
                <a:spcPts val="750"/>
              </a:spcBef>
              <a:buFont typeface="Arial" panose="020B0604020202020204" pitchFamily="34" charset="0"/>
              <a:buChar char="•"/>
              <a:defRPr/>
            </a:pPr>
            <a:endParaRPr lang="en-US" sz="2400" dirty="0">
              <a:solidFill>
                <a:srgbClr val="000000"/>
              </a:solidFill>
              <a:latin typeface="Calibri" panose="020F0502020204030204"/>
            </a:endParaRPr>
          </a:p>
          <a:p>
            <a:pPr marL="171450" indent="-171450" defTabSz="685800">
              <a:lnSpc>
                <a:spcPct val="90000"/>
              </a:lnSpc>
              <a:spcBef>
                <a:spcPts val="750"/>
              </a:spcBef>
              <a:buFont typeface="Arial" panose="020B0604020202020204" pitchFamily="34" charset="0"/>
              <a:buChar char="•"/>
              <a:defRPr/>
            </a:pPr>
            <a:endParaRPr lang="en-US" sz="2400" dirty="0">
              <a:solidFill>
                <a:srgbClr val="000000"/>
              </a:solidFill>
              <a:latin typeface="Calibri" panose="020F0502020204030204"/>
            </a:endParaRPr>
          </a:p>
          <a:p>
            <a:pPr marL="171450" indent="-171450" defTabSz="685800">
              <a:lnSpc>
                <a:spcPct val="90000"/>
              </a:lnSpc>
              <a:spcBef>
                <a:spcPts val="750"/>
              </a:spcBef>
              <a:buFont typeface="Arial" panose="020B0604020202020204" pitchFamily="34" charset="0"/>
              <a:buChar char="•"/>
              <a:defRPr/>
            </a:pPr>
            <a:r>
              <a:rPr lang="en-US" sz="2400" dirty="0">
                <a:solidFill>
                  <a:srgbClr val="000000"/>
                </a:solidFill>
                <a:latin typeface="Calibri" panose="020F0502020204030204"/>
              </a:rPr>
              <a:t>08/2024 – Diagnostic Review Team Meeting</a:t>
            </a:r>
            <a:endParaRPr lang="en-US" dirty="0"/>
          </a:p>
        </p:txBody>
      </p:sp>
      <p:sp>
        <p:nvSpPr>
          <p:cNvPr id="11" name="Content Placeholder 10">
            <a:extLst>
              <a:ext uri="{FF2B5EF4-FFF2-40B4-BE49-F238E27FC236}">
                <a16:creationId xmlns:a16="http://schemas.microsoft.com/office/drawing/2014/main" id="{036A9B97-3F13-6C2A-9054-5EF0B1A32025}"/>
              </a:ext>
            </a:extLst>
          </p:cNvPr>
          <p:cNvSpPr>
            <a:spLocks noGrp="1"/>
          </p:cNvSpPr>
          <p:nvPr>
            <p:ph sz="quarter" idx="4"/>
          </p:nvPr>
        </p:nvSpPr>
        <p:spPr>
          <a:xfrm>
            <a:off x="6172200" y="1680483"/>
            <a:ext cx="5183188" cy="3684588"/>
          </a:xfrm>
        </p:spPr>
        <p:txBody>
          <a:bodyPr>
            <a:normAutofit fontScale="92500" lnSpcReduction="20000"/>
          </a:bodyPr>
          <a:lstStyle/>
          <a:p>
            <a:r>
              <a:rPr lang="en-US" sz="2400" dirty="0">
                <a:solidFill>
                  <a:srgbClr val="000000"/>
                </a:solidFill>
                <a:latin typeface="Calibri" panose="020F0502020204030204"/>
              </a:rPr>
              <a:t>10/2022 Development TIA</a:t>
            </a:r>
          </a:p>
          <a:p>
            <a:pPr lvl="1"/>
            <a:r>
              <a:rPr lang="en-US" sz="2000" dirty="0">
                <a:solidFill>
                  <a:srgbClr val="000000"/>
                </a:solidFill>
                <a:latin typeface="Calibri" panose="020F0502020204030204"/>
              </a:rPr>
              <a:t>Signal required at Hwy 78 &amp; Huber with first phase</a:t>
            </a:r>
          </a:p>
          <a:p>
            <a:endParaRPr lang="en-US" sz="2400" dirty="0">
              <a:solidFill>
                <a:srgbClr val="000000"/>
              </a:solidFill>
              <a:latin typeface="Calibri" panose="020F0502020204030204"/>
            </a:endParaRPr>
          </a:p>
          <a:p>
            <a:r>
              <a:rPr lang="en-US" sz="2400" dirty="0">
                <a:solidFill>
                  <a:srgbClr val="000000"/>
                </a:solidFill>
                <a:latin typeface="Calibri" panose="020F0502020204030204"/>
              </a:rPr>
              <a:t>TxDOT Signal Warrant Study </a:t>
            </a:r>
          </a:p>
          <a:p>
            <a:pPr lvl="1"/>
            <a:r>
              <a:rPr lang="en-US" sz="2000" dirty="0">
                <a:solidFill>
                  <a:srgbClr val="000000"/>
                </a:solidFill>
                <a:latin typeface="Calibri" panose="020F0502020204030204"/>
              </a:rPr>
              <a:t>Signal improvements warranted but not yet funded </a:t>
            </a:r>
          </a:p>
          <a:p>
            <a:endParaRPr lang="en-US" sz="2400" dirty="0">
              <a:solidFill>
                <a:srgbClr val="000000"/>
              </a:solidFill>
              <a:latin typeface="Calibri" panose="020F0502020204030204"/>
            </a:endParaRPr>
          </a:p>
          <a:p>
            <a:r>
              <a:rPr lang="en-US" sz="2400" dirty="0">
                <a:solidFill>
                  <a:srgbClr val="000000"/>
                </a:solidFill>
                <a:latin typeface="Calibri" panose="020F0502020204030204"/>
              </a:rPr>
              <a:t>TxDOT Rail Division and UPRR recommendations for safety improvements </a:t>
            </a:r>
          </a:p>
          <a:p>
            <a:pPr lvl="1"/>
            <a:r>
              <a:rPr lang="en-US" sz="2000" dirty="0">
                <a:solidFill>
                  <a:srgbClr val="000000"/>
                </a:solidFill>
                <a:latin typeface="Calibri" panose="020F0502020204030204"/>
              </a:rPr>
              <a:t>Vertical grade challenged crossing </a:t>
            </a:r>
          </a:p>
          <a:p>
            <a:pPr marL="457200" lvl="1" indent="0">
              <a:buNone/>
            </a:pPr>
            <a:endParaRPr lang="en-US" sz="2000" dirty="0">
              <a:solidFill>
                <a:srgbClr val="000000"/>
              </a:solidFill>
              <a:latin typeface="Calibri" panose="020F0502020204030204"/>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445891" y="5608683"/>
            <a:ext cx="1418330" cy="844600"/>
          </a:xfrm>
          <a:prstGeom prst="rect">
            <a:avLst/>
          </a:prstGeom>
        </p:spPr>
      </p:pic>
      <p:sp>
        <p:nvSpPr>
          <p:cNvPr id="3" name="TextBox 2">
            <a:extLst>
              <a:ext uri="{FF2B5EF4-FFF2-40B4-BE49-F238E27FC236}">
                <a16:creationId xmlns:a16="http://schemas.microsoft.com/office/drawing/2014/main" id="{186ED4AE-A859-461C-8BBA-27318D4CF0F3}"/>
              </a:ext>
            </a:extLst>
          </p:cNvPr>
          <p:cNvSpPr txBox="1"/>
          <p:nvPr/>
        </p:nvSpPr>
        <p:spPr>
          <a:xfrm>
            <a:off x="1562100" y="419255"/>
            <a:ext cx="680201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History &amp; Background </a:t>
            </a:r>
          </a:p>
        </p:txBody>
      </p:sp>
    </p:spTree>
    <p:extLst>
      <p:ext uri="{BB962C8B-B14F-4D97-AF65-F5344CB8AC3E}">
        <p14:creationId xmlns:p14="http://schemas.microsoft.com/office/powerpoint/2010/main" val="24981190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A182C109-9E4C-3C96-8794-9411573CBD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7622"/>
            <a:ext cx="12192000" cy="6894986"/>
            <a:chOff x="0" y="-7622"/>
            <a:chExt cx="12192000" cy="6894986"/>
          </a:xfrm>
        </p:grpSpPr>
        <p:sp>
          <p:nvSpPr>
            <p:cNvPr id="9" name="Rectangle 8">
              <a:extLst>
                <a:ext uri="{FF2B5EF4-FFF2-40B4-BE49-F238E27FC236}">
                  <a16:creationId xmlns:a16="http://schemas.microsoft.com/office/drawing/2014/main" id="{1C864660-C52B-BC40-9AE0-D900B4B67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7621"/>
              <a:ext cx="12192000" cy="6887364"/>
            </a:xfrm>
            <a:prstGeom prst="rect">
              <a:avLst/>
            </a:prstGeom>
            <a:gradFill>
              <a:gsLst>
                <a:gs pos="8000">
                  <a:schemeClr val="accent5"/>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CFD81F2E-754B-ACB7-ECD1-E1DADAD079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9" y="0"/>
              <a:ext cx="8216919" cy="6887364"/>
            </a:xfrm>
            <a:prstGeom prst="rect">
              <a:avLst/>
            </a:prstGeom>
            <a:gradFill flip="none" rotWithShape="1">
              <a:gsLst>
                <a:gs pos="0">
                  <a:schemeClr val="accent5">
                    <a:lumMod val="75000"/>
                    <a:alpha val="79000"/>
                  </a:schemeClr>
                </a:gs>
                <a:gs pos="40000">
                  <a:schemeClr val="accent5">
                    <a:lumMod val="60000"/>
                    <a:lumOff val="40000"/>
                    <a:alpha val="0"/>
                  </a:schemeClr>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B2A2591-0296-4CF4-E75F-51D7CB8EC5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39978" y="-7622"/>
              <a:ext cx="8451623" cy="6887367"/>
            </a:xfrm>
            <a:prstGeom prst="rect">
              <a:avLst/>
            </a:prstGeom>
            <a:gradFill>
              <a:gsLst>
                <a:gs pos="0">
                  <a:schemeClr val="accent5">
                    <a:lumMod val="75000"/>
                    <a:alpha val="67000"/>
                  </a:schemeClr>
                </a:gs>
                <a:gs pos="60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78A07A2-FD92-5AD1-01EE-9D7AEAB887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9127281" y="7060"/>
              <a:ext cx="3064320" cy="6872683"/>
            </a:xfrm>
            <a:prstGeom prst="rect">
              <a:avLst/>
            </a:prstGeom>
            <a:gradFill flip="none" rotWithShape="1">
              <a:gsLst>
                <a:gs pos="0">
                  <a:schemeClr val="accent2">
                    <a:alpha val="58000"/>
                  </a:schemeClr>
                </a:gs>
                <a:gs pos="41000">
                  <a:schemeClr val="accent2">
                    <a:alpha val="0"/>
                  </a:schemeClr>
                </a:gs>
              </a:gsLst>
              <a:lin ang="1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pic>
        <p:nvPicPr>
          <p:cNvPr id="3" name="Picture 2" descr="A map of a highway&#10;&#10;Description automatically generated">
            <a:extLst>
              <a:ext uri="{FF2B5EF4-FFF2-40B4-BE49-F238E27FC236}">
                <a16:creationId xmlns:a16="http://schemas.microsoft.com/office/drawing/2014/main" id="{C79DC8DE-EB01-38C3-F867-89534B19F196}"/>
              </a:ext>
            </a:extLst>
          </p:cNvPr>
          <p:cNvPicPr>
            <a:picLocks noChangeAspect="1"/>
          </p:cNvPicPr>
          <p:nvPr/>
        </p:nvPicPr>
        <p:blipFill>
          <a:blip r:embed="rId3">
            <a:extLst>
              <a:ext uri="{28A0092B-C50C-407E-A947-70E740481C1C}">
                <a14:useLocalDpi xmlns:a14="http://schemas.microsoft.com/office/drawing/2010/main" val="0"/>
              </a:ext>
            </a:extLst>
          </a:blip>
          <a:srcRect l="16063" r="-1" b="-1"/>
          <a:stretch/>
        </p:blipFill>
        <p:spPr>
          <a:xfrm>
            <a:off x="385972" y="469804"/>
            <a:ext cx="11420055" cy="5918391"/>
          </a:xfrm>
          <a:prstGeom prst="rect">
            <a:avLst/>
          </a:prstGeom>
        </p:spPr>
      </p:pic>
    </p:spTree>
    <p:extLst>
      <p:ext uri="{BB962C8B-B14F-4D97-AF65-F5344CB8AC3E}">
        <p14:creationId xmlns:p14="http://schemas.microsoft.com/office/powerpoint/2010/main" val="15238888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3582" y="1698172"/>
            <a:ext cx="4841033" cy="1009553"/>
          </a:xfrm>
        </p:spPr>
        <p:txBody>
          <a:bodyPr numCol="1"/>
          <a:lstStyle/>
          <a:p>
            <a:endParaRPr lang="en-US" dirty="0"/>
          </a:p>
        </p:txBody>
      </p:sp>
      <p:sp>
        <p:nvSpPr>
          <p:cNvPr id="6" name="Plaque 5"/>
          <p:cNvSpPr/>
          <p:nvPr/>
        </p:nvSpPr>
        <p:spPr>
          <a:xfrm>
            <a:off x="325040" y="340666"/>
            <a:ext cx="11541919" cy="6176667"/>
          </a:xfrm>
          <a:prstGeom prst="plaqu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94C"/>
              </a:solidFill>
              <a:effectLst/>
              <a:uLnTx/>
              <a:uFillTx/>
              <a:latin typeface="Calibri"/>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445891" y="5608683"/>
            <a:ext cx="1418330" cy="844600"/>
          </a:xfrm>
          <a:prstGeom prst="rect">
            <a:avLst/>
          </a:prstGeom>
        </p:spPr>
      </p:pic>
      <p:sp>
        <p:nvSpPr>
          <p:cNvPr id="3" name="TextBox 2">
            <a:extLst>
              <a:ext uri="{FF2B5EF4-FFF2-40B4-BE49-F238E27FC236}">
                <a16:creationId xmlns:a16="http://schemas.microsoft.com/office/drawing/2014/main" id="{186ED4AE-A859-461C-8BBA-27318D4CF0F3}"/>
              </a:ext>
            </a:extLst>
          </p:cNvPr>
          <p:cNvSpPr txBox="1"/>
          <p:nvPr/>
        </p:nvSpPr>
        <p:spPr>
          <a:xfrm>
            <a:off x="1562100" y="419255"/>
            <a:ext cx="680201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Concerns at Huber Road </a:t>
            </a:r>
          </a:p>
        </p:txBody>
      </p:sp>
      <p:sp>
        <p:nvSpPr>
          <p:cNvPr id="8" name="TextBox 7">
            <a:extLst>
              <a:ext uri="{FF2B5EF4-FFF2-40B4-BE49-F238E27FC236}">
                <a16:creationId xmlns:a16="http://schemas.microsoft.com/office/drawing/2014/main" id="{72DD265D-05C9-4A1E-8A5D-D020D93B0192}"/>
              </a:ext>
            </a:extLst>
          </p:cNvPr>
          <p:cNvSpPr txBox="1">
            <a:spLocks/>
          </p:cNvSpPr>
          <p:nvPr/>
        </p:nvSpPr>
        <p:spPr>
          <a:xfrm>
            <a:off x="883403" y="1274149"/>
            <a:ext cx="4537684" cy="4970904"/>
          </a:xfrm>
          <a:prstGeom prst="rect">
            <a:avLst/>
          </a:prstGeom>
          <a:noFill/>
        </p:spPr>
        <p:txBody>
          <a:bodyPr wrap="square" rtlCol="0">
            <a:normAutofit/>
          </a:bodyPr>
          <a:lstStyle/>
          <a:p>
            <a:pPr marR="0" lvl="1" algn="l" defTabSz="685800" rtl="0" eaLnBrk="1" fontAlgn="auto" latinLnBrk="0" hangingPunct="1">
              <a:lnSpc>
                <a:spcPct val="90000"/>
              </a:lnSpc>
              <a:spcBef>
                <a:spcPts val="750"/>
              </a:spcBef>
              <a:spcAft>
                <a:spcPts val="0"/>
              </a:spcAft>
              <a:buClrTx/>
              <a:buSzTx/>
              <a:tabLst/>
              <a:defRPr/>
            </a:pPr>
            <a:endParaRPr lang="en-US" sz="1600" dirty="0">
              <a:solidFill>
                <a:srgbClr val="000000"/>
              </a:solidFill>
              <a:latin typeface="Calibri" panose="020F0502020204030204"/>
            </a:endParaRPr>
          </a:p>
          <a:p>
            <a:pPr marL="171450" indent="-171450" defTabSz="685800">
              <a:lnSpc>
                <a:spcPct val="90000"/>
              </a:lnSpc>
              <a:spcBef>
                <a:spcPts val="750"/>
              </a:spcBef>
              <a:buFont typeface="Arial" panose="020B0604020202020204" pitchFamily="34" charset="0"/>
              <a:buChar char="•"/>
              <a:defRPr/>
            </a:pPr>
            <a:r>
              <a:rPr lang="en-US" sz="2000" dirty="0">
                <a:solidFill>
                  <a:srgbClr val="000000"/>
                </a:solidFill>
                <a:latin typeface="Calibri" panose="020F0502020204030204"/>
              </a:rPr>
              <a:t>Signals within close proximity to a railroad crossing </a:t>
            </a:r>
          </a:p>
          <a:p>
            <a:pPr marL="628650" lvl="1" indent="-171450" defTabSz="685800">
              <a:lnSpc>
                <a:spcPct val="90000"/>
              </a:lnSpc>
              <a:spcBef>
                <a:spcPts val="750"/>
              </a:spcBef>
              <a:buFont typeface="Arial" panose="020B0604020202020204" pitchFamily="34" charset="0"/>
              <a:buChar char="•"/>
              <a:defRPr/>
            </a:pPr>
            <a:r>
              <a:rPr lang="en-US" dirty="0">
                <a:solidFill>
                  <a:srgbClr val="000000"/>
                </a:solidFill>
                <a:latin typeface="Calibri" panose="020F0502020204030204"/>
              </a:rPr>
              <a:t>Backing of traffic on tracks leads to train-vehicle collision risk.</a:t>
            </a:r>
          </a:p>
          <a:p>
            <a:pPr marL="171450" indent="-171450" defTabSz="685800">
              <a:lnSpc>
                <a:spcPct val="90000"/>
              </a:lnSpc>
              <a:spcBef>
                <a:spcPts val="750"/>
              </a:spcBef>
              <a:buFont typeface="Arial" panose="020B0604020202020204" pitchFamily="34" charset="0"/>
              <a:buChar char="•"/>
              <a:defRPr/>
            </a:pPr>
            <a:endParaRPr lang="en-US" sz="2000" dirty="0">
              <a:solidFill>
                <a:srgbClr val="000000"/>
              </a:solidFill>
              <a:latin typeface="Calibri" panose="020F0502020204030204"/>
            </a:endParaRPr>
          </a:p>
          <a:p>
            <a:pPr marL="171450" indent="-171450" defTabSz="685800">
              <a:lnSpc>
                <a:spcPct val="90000"/>
              </a:lnSpc>
              <a:spcBef>
                <a:spcPts val="750"/>
              </a:spcBef>
              <a:buFont typeface="Arial" panose="020B0604020202020204" pitchFamily="34" charset="0"/>
              <a:buChar char="•"/>
              <a:defRPr/>
            </a:pPr>
            <a:r>
              <a:rPr lang="en-US" sz="2000" dirty="0">
                <a:solidFill>
                  <a:srgbClr val="000000"/>
                </a:solidFill>
                <a:latin typeface="Calibri" panose="020F0502020204030204"/>
              </a:rPr>
              <a:t>Off-Set Intersection – Huber &amp; Fleming</a:t>
            </a:r>
          </a:p>
          <a:p>
            <a:pPr marL="628650" lvl="1" indent="-171450" defTabSz="685800">
              <a:lnSpc>
                <a:spcPct val="90000"/>
              </a:lnSpc>
              <a:spcBef>
                <a:spcPts val="750"/>
              </a:spcBef>
              <a:buFont typeface="Arial" panose="020B0604020202020204" pitchFamily="34" charset="0"/>
              <a:buChar char="•"/>
              <a:defRPr/>
            </a:pPr>
            <a:r>
              <a:rPr lang="en-US" dirty="0">
                <a:solidFill>
                  <a:srgbClr val="000000"/>
                </a:solidFill>
                <a:latin typeface="Calibri" panose="020F0502020204030204"/>
              </a:rPr>
              <a:t>Adds to visibility issue </a:t>
            </a:r>
          </a:p>
          <a:p>
            <a:pPr marL="628650" lvl="1" indent="-171450" defTabSz="685800">
              <a:lnSpc>
                <a:spcPct val="90000"/>
              </a:lnSpc>
              <a:spcBef>
                <a:spcPts val="750"/>
              </a:spcBef>
              <a:buFont typeface="Arial" panose="020B0604020202020204" pitchFamily="34" charset="0"/>
              <a:buChar char="•"/>
              <a:defRPr/>
            </a:pPr>
            <a:r>
              <a:rPr lang="en-US" dirty="0">
                <a:solidFill>
                  <a:srgbClr val="000000"/>
                </a:solidFill>
                <a:latin typeface="Calibri" panose="020F0502020204030204"/>
              </a:rPr>
              <a:t>Adds to dual conflict points</a:t>
            </a:r>
          </a:p>
          <a:p>
            <a:pPr marR="0" lvl="1" algn="l" defTabSz="685800" rtl="0" eaLnBrk="1" fontAlgn="auto" latinLnBrk="0" hangingPunct="1">
              <a:lnSpc>
                <a:spcPct val="90000"/>
              </a:lnSpc>
              <a:spcBef>
                <a:spcPts val="750"/>
              </a:spcBef>
              <a:spcAft>
                <a:spcPts val="0"/>
              </a:spcAft>
              <a:buClrTx/>
              <a:buSzTx/>
              <a:tabLst/>
              <a:defRPr/>
            </a:pPr>
            <a:r>
              <a:rPr kumimoji="0" lang="en-US" sz="1600" i="0" u="none" strike="noStrike" kern="1200" cap="none" spc="0" normalizeH="0" baseline="0" noProof="0" dirty="0">
                <a:ln>
                  <a:noFill/>
                </a:ln>
                <a:solidFill>
                  <a:srgbClr val="000000"/>
                </a:solidFill>
                <a:effectLst/>
                <a:uLnTx/>
                <a:uFillTx/>
                <a:latin typeface="Calibri" panose="020F0502020204030204"/>
                <a:ea typeface="+mn-ea"/>
                <a:cs typeface="+mn-cs"/>
              </a:rPr>
              <a:t> </a:t>
            </a:r>
          </a:p>
          <a:p>
            <a:pPr marL="171450" indent="-171450" defTabSz="685800">
              <a:lnSpc>
                <a:spcPct val="90000"/>
              </a:lnSpc>
              <a:spcBef>
                <a:spcPts val="750"/>
              </a:spcBef>
              <a:buFont typeface="Arial" panose="020B0604020202020204" pitchFamily="34" charset="0"/>
              <a:buChar char="•"/>
              <a:defRPr/>
            </a:pPr>
            <a:r>
              <a:rPr lang="en-US" sz="2000" dirty="0">
                <a:solidFill>
                  <a:srgbClr val="000000"/>
                </a:solidFill>
                <a:latin typeface="Calibri" panose="020F0502020204030204"/>
              </a:rPr>
              <a:t>Humped Crossing – Grade issue </a:t>
            </a:r>
          </a:p>
          <a:p>
            <a:pPr marL="628650" lvl="1" indent="-171450" defTabSz="685800">
              <a:lnSpc>
                <a:spcPct val="90000"/>
              </a:lnSpc>
              <a:spcBef>
                <a:spcPts val="750"/>
              </a:spcBef>
              <a:buFont typeface="Arial" panose="020B0604020202020204" pitchFamily="34" charset="0"/>
              <a:buChar char="•"/>
              <a:defRPr/>
            </a:pPr>
            <a:r>
              <a:rPr lang="en-US" dirty="0">
                <a:solidFill>
                  <a:srgbClr val="000000"/>
                </a:solidFill>
                <a:latin typeface="Calibri" panose="020F0502020204030204"/>
              </a:rPr>
              <a:t> Risk for vehicles to become stuck on tracks due to rate of change in the roadway grade</a:t>
            </a:r>
          </a:p>
          <a:p>
            <a:pPr marL="628650" lvl="1" indent="-171450" defTabSz="685800">
              <a:lnSpc>
                <a:spcPct val="90000"/>
              </a:lnSpc>
              <a:spcBef>
                <a:spcPts val="750"/>
              </a:spcBef>
              <a:buFont typeface="Arial" panose="020B0604020202020204" pitchFamily="34" charset="0"/>
              <a:buChar char="•"/>
              <a:defRPr/>
            </a:pPr>
            <a:r>
              <a:rPr lang="en-US" dirty="0">
                <a:solidFill>
                  <a:srgbClr val="000000"/>
                </a:solidFill>
                <a:latin typeface="Calibri" panose="020F0502020204030204"/>
              </a:rPr>
              <a:t>Adds to visibility issue </a:t>
            </a:r>
          </a:p>
          <a:p>
            <a:pPr marL="628650" lvl="1" indent="-171450" defTabSz="685800">
              <a:lnSpc>
                <a:spcPct val="90000"/>
              </a:lnSpc>
              <a:spcBef>
                <a:spcPts val="750"/>
              </a:spcBef>
              <a:buFont typeface="Arial" panose="020B0604020202020204" pitchFamily="34" charset="0"/>
              <a:buChar char="•"/>
              <a:defRPr/>
            </a:pPr>
            <a:endParaRPr lang="en-US" dirty="0">
              <a:solidFill>
                <a:srgbClr val="000000"/>
              </a:solidFill>
              <a:latin typeface="Calibri" panose="020F0502020204030204"/>
            </a:endParaRPr>
          </a:p>
          <a:p>
            <a:pPr marL="628650" marR="0" lvl="1"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E1A47344-3467-90F1-058C-51F753BD3CD8}"/>
              </a:ext>
            </a:extLst>
          </p:cNvPr>
          <p:cNvPicPr>
            <a:picLocks noChangeAspect="1"/>
          </p:cNvPicPr>
          <p:nvPr/>
        </p:nvPicPr>
        <p:blipFill>
          <a:blip r:embed="rId4"/>
          <a:srcRect t="28571" r="16312"/>
          <a:stretch/>
        </p:blipFill>
        <p:spPr>
          <a:xfrm>
            <a:off x="5221251" y="1438649"/>
            <a:ext cx="6472155" cy="40000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667576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3582" y="1698172"/>
            <a:ext cx="4841033" cy="1009553"/>
          </a:xfrm>
        </p:spPr>
        <p:txBody>
          <a:bodyPr numCol="1"/>
          <a:lstStyle/>
          <a:p>
            <a:endParaRPr lang="en-US" dirty="0"/>
          </a:p>
        </p:txBody>
      </p:sp>
      <p:sp>
        <p:nvSpPr>
          <p:cNvPr id="6" name="Plaque 5"/>
          <p:cNvSpPr/>
          <p:nvPr/>
        </p:nvSpPr>
        <p:spPr>
          <a:xfrm>
            <a:off x="325040" y="340666"/>
            <a:ext cx="11541919" cy="6176667"/>
          </a:xfrm>
          <a:prstGeom prst="plaqu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94C"/>
              </a:solidFill>
              <a:effectLst/>
              <a:uLnTx/>
              <a:uFillTx/>
              <a:latin typeface="Calibri"/>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445891" y="5608683"/>
            <a:ext cx="1418330" cy="844600"/>
          </a:xfrm>
          <a:prstGeom prst="rect">
            <a:avLst/>
          </a:prstGeom>
        </p:spPr>
      </p:pic>
      <p:sp>
        <p:nvSpPr>
          <p:cNvPr id="3" name="TextBox 2">
            <a:extLst>
              <a:ext uri="{FF2B5EF4-FFF2-40B4-BE49-F238E27FC236}">
                <a16:creationId xmlns:a16="http://schemas.microsoft.com/office/drawing/2014/main" id="{186ED4AE-A859-461C-8BBA-27318D4CF0F3}"/>
              </a:ext>
            </a:extLst>
          </p:cNvPr>
          <p:cNvSpPr txBox="1"/>
          <p:nvPr/>
        </p:nvSpPr>
        <p:spPr>
          <a:xfrm>
            <a:off x="1562100" y="419255"/>
            <a:ext cx="680201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Traffic Signal Concerns </a:t>
            </a:r>
          </a:p>
        </p:txBody>
      </p:sp>
      <p:sp>
        <p:nvSpPr>
          <p:cNvPr id="8" name="TextBox 7">
            <a:extLst>
              <a:ext uri="{FF2B5EF4-FFF2-40B4-BE49-F238E27FC236}">
                <a16:creationId xmlns:a16="http://schemas.microsoft.com/office/drawing/2014/main" id="{72DD265D-05C9-4A1E-8A5D-D020D93B0192}"/>
              </a:ext>
            </a:extLst>
          </p:cNvPr>
          <p:cNvSpPr txBox="1">
            <a:spLocks/>
          </p:cNvSpPr>
          <p:nvPr/>
        </p:nvSpPr>
        <p:spPr>
          <a:xfrm>
            <a:off x="325040" y="1616007"/>
            <a:ext cx="4906179" cy="4335342"/>
          </a:xfrm>
          <a:prstGeom prst="rect">
            <a:avLst/>
          </a:prstGeom>
          <a:noFill/>
        </p:spPr>
        <p:txBody>
          <a:bodyPr wrap="square" rtlCol="0">
            <a:normAutofit/>
          </a:bodyPr>
          <a:lstStyle/>
          <a:p>
            <a:pPr marL="628650" marR="0" lvl="1"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lang="en-US" sz="2000" dirty="0">
              <a:solidFill>
                <a:srgbClr val="000000"/>
              </a:solidFill>
              <a:latin typeface="Calibri" panose="020F0502020204030204"/>
            </a:endParaRPr>
          </a:p>
          <a:p>
            <a:pPr marL="171450" indent="-171450" defTabSz="685800">
              <a:lnSpc>
                <a:spcPct val="90000"/>
              </a:lnSpc>
              <a:spcBef>
                <a:spcPts val="750"/>
              </a:spcBef>
              <a:buFont typeface="Arial" panose="020B0604020202020204" pitchFamily="34" charset="0"/>
              <a:buChar char="•"/>
              <a:defRPr/>
            </a:pPr>
            <a:r>
              <a:rPr lang="en-US" sz="2800" dirty="0">
                <a:solidFill>
                  <a:srgbClr val="000000"/>
                </a:solidFill>
                <a:latin typeface="Calibri" panose="020F0502020204030204"/>
              </a:rPr>
              <a:t>Traffic Signal Proximity to Crossing</a:t>
            </a:r>
          </a:p>
          <a:p>
            <a:pPr marL="628650" lvl="1" indent="-171450" defTabSz="685800">
              <a:lnSpc>
                <a:spcPct val="90000"/>
              </a:lnSpc>
              <a:spcBef>
                <a:spcPts val="750"/>
              </a:spcBef>
              <a:buFont typeface="Arial" panose="020B0604020202020204" pitchFamily="34" charset="0"/>
              <a:buChar char="•"/>
              <a:defRPr/>
            </a:pPr>
            <a:endParaRPr lang="en-US" sz="2000" dirty="0">
              <a:solidFill>
                <a:srgbClr val="000000"/>
              </a:solidFill>
              <a:latin typeface="Calibri" panose="020F0502020204030204"/>
            </a:endParaRPr>
          </a:p>
          <a:p>
            <a:pPr marL="628650" lvl="1" indent="-171450" defTabSz="685800">
              <a:lnSpc>
                <a:spcPct val="90000"/>
              </a:lnSpc>
              <a:spcBef>
                <a:spcPts val="750"/>
              </a:spcBef>
              <a:buFont typeface="Arial" panose="020B0604020202020204" pitchFamily="34" charset="0"/>
              <a:buChar char="•"/>
              <a:defRPr/>
            </a:pPr>
            <a:r>
              <a:rPr lang="en-US" sz="2000" dirty="0">
                <a:solidFill>
                  <a:srgbClr val="000000"/>
                </a:solidFill>
                <a:latin typeface="Calibri" panose="020F0502020204030204"/>
              </a:rPr>
              <a:t>Adds significant risk of train collision </a:t>
            </a:r>
          </a:p>
          <a:p>
            <a:pPr marL="628650" lvl="1" indent="-171450" defTabSz="685800">
              <a:lnSpc>
                <a:spcPct val="90000"/>
              </a:lnSpc>
              <a:spcBef>
                <a:spcPts val="750"/>
              </a:spcBef>
              <a:buFont typeface="Arial" panose="020B0604020202020204" pitchFamily="34" charset="0"/>
              <a:buChar char="•"/>
              <a:defRPr/>
            </a:pPr>
            <a:endParaRPr lang="en-US" sz="2000" dirty="0">
              <a:solidFill>
                <a:srgbClr val="000000"/>
              </a:solidFill>
              <a:latin typeface="Calibri" panose="020F0502020204030204"/>
            </a:endParaRPr>
          </a:p>
          <a:p>
            <a:pPr marL="628650" lvl="1" indent="-171450" defTabSz="685800">
              <a:lnSpc>
                <a:spcPct val="90000"/>
              </a:lnSpc>
              <a:spcBef>
                <a:spcPts val="750"/>
              </a:spcBef>
              <a:buFont typeface="Arial" panose="020B0604020202020204" pitchFamily="34" charset="0"/>
              <a:buChar char="•"/>
              <a:defRPr/>
            </a:pPr>
            <a:r>
              <a:rPr lang="en-US" sz="2000" dirty="0">
                <a:solidFill>
                  <a:srgbClr val="000000"/>
                </a:solidFill>
                <a:latin typeface="Calibri" panose="020F0502020204030204"/>
              </a:rPr>
              <a:t>Vehicles likely to stop on tracks </a:t>
            </a:r>
          </a:p>
          <a:p>
            <a:pPr marL="1085850" lvl="2" indent="-171450" defTabSz="685800">
              <a:lnSpc>
                <a:spcPct val="90000"/>
              </a:lnSpc>
              <a:spcBef>
                <a:spcPts val="750"/>
              </a:spcBef>
              <a:buFont typeface="Arial" panose="020B0604020202020204" pitchFamily="34" charset="0"/>
              <a:buChar char="•"/>
              <a:defRPr/>
            </a:pPr>
            <a:r>
              <a:rPr lang="en-US" sz="2000" b="1" dirty="0">
                <a:solidFill>
                  <a:srgbClr val="000000"/>
                </a:solidFill>
                <a:latin typeface="Calibri" panose="020F0502020204030204"/>
              </a:rPr>
              <a:t>Humped crossings increase this risk due to lack of visibility </a:t>
            </a:r>
          </a:p>
          <a:p>
            <a:pPr marL="628650" lvl="1" indent="-171450" defTabSz="685800">
              <a:lnSpc>
                <a:spcPct val="90000"/>
              </a:lnSpc>
              <a:spcBef>
                <a:spcPts val="750"/>
              </a:spcBef>
              <a:buFont typeface="Arial" panose="020B0604020202020204" pitchFamily="34" charset="0"/>
              <a:buChar char="•"/>
              <a:defRPr/>
            </a:pPr>
            <a:endParaRPr lang="en-US" sz="2000" dirty="0">
              <a:solidFill>
                <a:srgbClr val="000000"/>
              </a:solidFill>
              <a:latin typeface="Calibri" panose="020F0502020204030204"/>
            </a:endParaRPr>
          </a:p>
          <a:p>
            <a:pPr marR="0" lvl="1" algn="l" defTabSz="685800" rtl="0" eaLnBrk="1" fontAlgn="auto" latinLnBrk="0" hangingPunct="1">
              <a:lnSpc>
                <a:spcPct val="90000"/>
              </a:lnSpc>
              <a:spcBef>
                <a:spcPts val="750"/>
              </a:spcBef>
              <a:spcAft>
                <a:spcPts val="0"/>
              </a:spcAft>
              <a:buClrTx/>
              <a:buSzTx/>
              <a:tabLst/>
              <a:defRPr/>
            </a:pPr>
            <a:r>
              <a:rPr kumimoji="0" lang="en-US" sz="2000" i="0" u="none" strike="noStrike" kern="1200" cap="none" spc="0" normalizeH="0" baseline="0" noProof="0" dirty="0">
                <a:ln>
                  <a:noFill/>
                </a:ln>
                <a:solidFill>
                  <a:srgbClr val="000000"/>
                </a:solidFill>
                <a:effectLst/>
                <a:uLnTx/>
                <a:uFillTx/>
                <a:latin typeface="Calibri" panose="020F0502020204030204"/>
                <a:ea typeface="+mn-ea"/>
                <a:cs typeface="+mn-cs"/>
              </a:rPr>
              <a:t> </a:t>
            </a:r>
          </a:p>
          <a:p>
            <a:pPr marL="628650" marR="0" lvl="1"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1030" name="Picture 6" descr="‘Before someone is killed’: Cibolo councilman wants changes along FM 78 ...">
            <a:extLst>
              <a:ext uri="{FF2B5EF4-FFF2-40B4-BE49-F238E27FC236}">
                <a16:creationId xmlns:a16="http://schemas.microsoft.com/office/drawing/2014/main" id="{6140A84B-2A53-674F-1C98-36802E8CDA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5639" y="1467495"/>
            <a:ext cx="6769529" cy="38078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552002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3582" y="1698172"/>
            <a:ext cx="4841033" cy="1009553"/>
          </a:xfrm>
        </p:spPr>
        <p:txBody>
          <a:bodyPr numCol="1"/>
          <a:lstStyle/>
          <a:p>
            <a:endParaRPr lang="en-US" dirty="0"/>
          </a:p>
        </p:txBody>
      </p:sp>
      <p:sp>
        <p:nvSpPr>
          <p:cNvPr id="6" name="Plaque 5"/>
          <p:cNvSpPr/>
          <p:nvPr/>
        </p:nvSpPr>
        <p:spPr>
          <a:xfrm>
            <a:off x="325040" y="340666"/>
            <a:ext cx="11541919" cy="6176667"/>
          </a:xfrm>
          <a:prstGeom prst="plaqu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94C"/>
              </a:solidFill>
              <a:effectLst/>
              <a:uLnTx/>
              <a:uFillTx/>
              <a:latin typeface="Calibri"/>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445891" y="5608683"/>
            <a:ext cx="1418330" cy="844600"/>
          </a:xfrm>
          <a:prstGeom prst="rect">
            <a:avLst/>
          </a:prstGeom>
        </p:spPr>
      </p:pic>
      <p:sp>
        <p:nvSpPr>
          <p:cNvPr id="3" name="TextBox 2">
            <a:extLst>
              <a:ext uri="{FF2B5EF4-FFF2-40B4-BE49-F238E27FC236}">
                <a16:creationId xmlns:a16="http://schemas.microsoft.com/office/drawing/2014/main" id="{186ED4AE-A859-461C-8BBA-27318D4CF0F3}"/>
              </a:ext>
            </a:extLst>
          </p:cNvPr>
          <p:cNvSpPr txBox="1"/>
          <p:nvPr/>
        </p:nvSpPr>
        <p:spPr>
          <a:xfrm>
            <a:off x="1435396" y="419255"/>
            <a:ext cx="93492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libri"/>
                <a:ea typeface="+mn-ea"/>
                <a:cs typeface="+mn-cs"/>
              </a:rPr>
              <a:t>Intersection </a:t>
            </a:r>
            <a:r>
              <a:rPr lang="en-US" sz="4000" dirty="0">
                <a:solidFill>
                  <a:srgbClr val="000000"/>
                </a:solidFill>
                <a:latin typeface="Calibri"/>
              </a:rPr>
              <a:t>Horizontal Geometry </a:t>
            </a:r>
            <a:r>
              <a:rPr kumimoji="0" lang="en-US" sz="4000" b="0" i="0" u="none" strike="noStrike" kern="1200" cap="none" spc="0" normalizeH="0" baseline="0" noProof="0" dirty="0">
                <a:ln>
                  <a:noFill/>
                </a:ln>
                <a:solidFill>
                  <a:srgbClr val="000000"/>
                </a:solidFill>
                <a:effectLst/>
                <a:uLnTx/>
                <a:uFillTx/>
                <a:latin typeface="Calibri"/>
                <a:ea typeface="+mn-ea"/>
                <a:cs typeface="+mn-cs"/>
              </a:rPr>
              <a:t>Concerns </a:t>
            </a:r>
          </a:p>
        </p:txBody>
      </p:sp>
      <p:sp>
        <p:nvSpPr>
          <p:cNvPr id="8" name="TextBox 7">
            <a:extLst>
              <a:ext uri="{FF2B5EF4-FFF2-40B4-BE49-F238E27FC236}">
                <a16:creationId xmlns:a16="http://schemas.microsoft.com/office/drawing/2014/main" id="{72DD265D-05C9-4A1E-8A5D-D020D93B0192}"/>
              </a:ext>
            </a:extLst>
          </p:cNvPr>
          <p:cNvSpPr txBox="1">
            <a:spLocks/>
          </p:cNvSpPr>
          <p:nvPr/>
        </p:nvSpPr>
        <p:spPr>
          <a:xfrm>
            <a:off x="883402" y="1432388"/>
            <a:ext cx="8562489" cy="4970904"/>
          </a:xfrm>
          <a:prstGeom prst="rect">
            <a:avLst/>
          </a:prstGeom>
          <a:noFill/>
        </p:spPr>
        <p:txBody>
          <a:bodyPr wrap="square" rtlCol="0">
            <a:normAutofit/>
          </a:bodyPr>
          <a:lstStyle/>
          <a:p>
            <a:pPr marL="628650" marR="0" lvl="1"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lang="en-US" sz="2000" dirty="0">
              <a:solidFill>
                <a:srgbClr val="000000"/>
              </a:solidFill>
              <a:latin typeface="Calibri" panose="020F0502020204030204"/>
            </a:endParaRPr>
          </a:p>
          <a:p>
            <a:pPr marL="171450" indent="-171450" defTabSz="685800">
              <a:lnSpc>
                <a:spcPct val="90000"/>
              </a:lnSpc>
              <a:spcBef>
                <a:spcPts val="750"/>
              </a:spcBef>
              <a:buFont typeface="Arial" panose="020B0604020202020204" pitchFamily="34" charset="0"/>
              <a:buChar char="•"/>
              <a:defRPr/>
            </a:pPr>
            <a:r>
              <a:rPr lang="en-US" sz="2800" dirty="0">
                <a:solidFill>
                  <a:srgbClr val="000000"/>
                </a:solidFill>
                <a:latin typeface="Calibri" panose="020F0502020204030204"/>
              </a:rPr>
              <a:t>Off-Set Intersection</a:t>
            </a:r>
          </a:p>
          <a:p>
            <a:pPr marL="171450" indent="-171450" defTabSz="685800">
              <a:lnSpc>
                <a:spcPct val="90000"/>
              </a:lnSpc>
              <a:spcBef>
                <a:spcPts val="750"/>
              </a:spcBef>
              <a:buFont typeface="Arial" panose="020B0604020202020204" pitchFamily="34" charset="0"/>
              <a:buChar char="•"/>
              <a:defRPr/>
            </a:pPr>
            <a:endParaRPr lang="en-US" sz="2800" dirty="0">
              <a:solidFill>
                <a:srgbClr val="000000"/>
              </a:solidFill>
              <a:latin typeface="Calibri" panose="020F0502020204030204"/>
            </a:endParaRPr>
          </a:p>
          <a:p>
            <a:pPr marL="628650" lvl="1" indent="-171450" defTabSz="685800">
              <a:lnSpc>
                <a:spcPct val="90000"/>
              </a:lnSpc>
              <a:spcBef>
                <a:spcPts val="750"/>
              </a:spcBef>
              <a:buFont typeface="Arial" panose="020B0604020202020204" pitchFamily="34" charset="0"/>
              <a:buChar char="•"/>
              <a:defRPr/>
            </a:pPr>
            <a:r>
              <a:rPr lang="en-US" sz="2000" dirty="0">
                <a:solidFill>
                  <a:srgbClr val="000000"/>
                </a:solidFill>
                <a:latin typeface="Calibri" panose="020F0502020204030204"/>
              </a:rPr>
              <a:t>Adds to visibility issue</a:t>
            </a:r>
          </a:p>
          <a:p>
            <a:pPr marL="628650" lvl="1" indent="-171450" defTabSz="685800">
              <a:lnSpc>
                <a:spcPct val="90000"/>
              </a:lnSpc>
              <a:spcBef>
                <a:spcPts val="750"/>
              </a:spcBef>
              <a:buFont typeface="Arial" panose="020B0604020202020204" pitchFamily="34" charset="0"/>
              <a:buChar char="•"/>
              <a:defRPr/>
            </a:pPr>
            <a:endParaRPr lang="en-US" sz="2000" dirty="0">
              <a:solidFill>
                <a:srgbClr val="000000"/>
              </a:solidFill>
              <a:latin typeface="Calibri" panose="020F0502020204030204"/>
            </a:endParaRPr>
          </a:p>
          <a:p>
            <a:pPr marL="628650" lvl="1" indent="-171450" defTabSz="685800">
              <a:lnSpc>
                <a:spcPct val="90000"/>
              </a:lnSpc>
              <a:spcBef>
                <a:spcPts val="750"/>
              </a:spcBef>
              <a:buFont typeface="Arial" panose="020B0604020202020204" pitchFamily="34" charset="0"/>
              <a:buChar char="•"/>
              <a:defRPr/>
            </a:pPr>
            <a:r>
              <a:rPr lang="en-US" sz="2000" dirty="0">
                <a:solidFill>
                  <a:srgbClr val="000000"/>
                </a:solidFill>
                <a:latin typeface="Calibri" panose="020F0502020204030204"/>
              </a:rPr>
              <a:t>Adds additional conflict points  </a:t>
            </a:r>
          </a:p>
          <a:p>
            <a:pPr marL="628650" lvl="1" indent="-171450" defTabSz="685800">
              <a:lnSpc>
                <a:spcPct val="90000"/>
              </a:lnSpc>
              <a:spcBef>
                <a:spcPts val="750"/>
              </a:spcBef>
              <a:buFont typeface="Arial" panose="020B0604020202020204" pitchFamily="34" charset="0"/>
              <a:buChar char="•"/>
              <a:defRPr/>
            </a:pPr>
            <a:endParaRPr lang="en-US" sz="2000" dirty="0">
              <a:solidFill>
                <a:srgbClr val="000000"/>
              </a:solidFill>
              <a:latin typeface="Calibri" panose="020F0502020204030204"/>
            </a:endParaRPr>
          </a:p>
          <a:p>
            <a:pPr marL="628650" lvl="1" indent="-171450" defTabSz="685800">
              <a:lnSpc>
                <a:spcPct val="90000"/>
              </a:lnSpc>
              <a:spcBef>
                <a:spcPts val="750"/>
              </a:spcBef>
              <a:buFont typeface="Arial" panose="020B0604020202020204" pitchFamily="34" charset="0"/>
              <a:buChar char="•"/>
              <a:defRPr/>
            </a:pPr>
            <a:r>
              <a:rPr lang="en-US" sz="2000" dirty="0">
                <a:solidFill>
                  <a:srgbClr val="000000"/>
                </a:solidFill>
                <a:latin typeface="Calibri" panose="020F0502020204030204"/>
              </a:rPr>
              <a:t>More complicated signal design</a:t>
            </a:r>
          </a:p>
          <a:p>
            <a:pPr marR="0" lvl="1" algn="l" defTabSz="685800" rtl="0" eaLnBrk="1" fontAlgn="auto" latinLnBrk="0" hangingPunct="1">
              <a:lnSpc>
                <a:spcPct val="90000"/>
              </a:lnSpc>
              <a:spcBef>
                <a:spcPts val="750"/>
              </a:spcBef>
              <a:spcAft>
                <a:spcPts val="0"/>
              </a:spcAft>
              <a:buClrTx/>
              <a:buSzTx/>
              <a:tabLst/>
              <a:defRPr/>
            </a:pPr>
            <a:r>
              <a:rPr kumimoji="0" lang="en-US" sz="2000" i="0" u="none" strike="noStrike" kern="1200" cap="none" spc="0" normalizeH="0" baseline="0" noProof="0" dirty="0">
                <a:ln>
                  <a:noFill/>
                </a:ln>
                <a:solidFill>
                  <a:srgbClr val="000000"/>
                </a:solidFill>
                <a:effectLst/>
                <a:uLnTx/>
                <a:uFillTx/>
                <a:latin typeface="Calibri" panose="020F0502020204030204"/>
                <a:ea typeface="+mn-ea"/>
                <a:cs typeface="+mn-cs"/>
              </a:rPr>
              <a:t> </a:t>
            </a:r>
          </a:p>
          <a:p>
            <a:pPr marL="628650" marR="0" lvl="1"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BF334845-134F-860C-8FA0-382646C193A2}"/>
              </a:ext>
            </a:extLst>
          </p:cNvPr>
          <p:cNvPicPr>
            <a:picLocks noChangeAspect="1"/>
          </p:cNvPicPr>
          <p:nvPr/>
        </p:nvPicPr>
        <p:blipFill>
          <a:blip r:embed="rId4"/>
          <a:stretch>
            <a:fillRect/>
          </a:stretch>
        </p:blipFill>
        <p:spPr>
          <a:xfrm>
            <a:off x="5943598" y="1193110"/>
            <a:ext cx="4841033" cy="433187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8329666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3582" y="1698172"/>
            <a:ext cx="4841033" cy="1009553"/>
          </a:xfrm>
        </p:spPr>
        <p:txBody>
          <a:bodyPr numCol="1"/>
          <a:lstStyle/>
          <a:p>
            <a:endParaRPr lang="en-US" dirty="0"/>
          </a:p>
        </p:txBody>
      </p:sp>
      <p:sp>
        <p:nvSpPr>
          <p:cNvPr id="6" name="Plaque 5"/>
          <p:cNvSpPr/>
          <p:nvPr/>
        </p:nvSpPr>
        <p:spPr>
          <a:xfrm>
            <a:off x="325040" y="340666"/>
            <a:ext cx="11541919" cy="6176667"/>
          </a:xfrm>
          <a:prstGeom prst="plaqu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94C"/>
              </a:solidFill>
              <a:effectLst/>
              <a:uLnTx/>
              <a:uFillTx/>
              <a:latin typeface="Calibri"/>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445891" y="5608683"/>
            <a:ext cx="1418330" cy="844600"/>
          </a:xfrm>
          <a:prstGeom prst="rect">
            <a:avLst/>
          </a:prstGeom>
        </p:spPr>
      </p:pic>
      <p:sp>
        <p:nvSpPr>
          <p:cNvPr id="3" name="TextBox 2">
            <a:extLst>
              <a:ext uri="{FF2B5EF4-FFF2-40B4-BE49-F238E27FC236}">
                <a16:creationId xmlns:a16="http://schemas.microsoft.com/office/drawing/2014/main" id="{186ED4AE-A859-461C-8BBA-27318D4CF0F3}"/>
              </a:ext>
            </a:extLst>
          </p:cNvPr>
          <p:cNvSpPr txBox="1"/>
          <p:nvPr/>
        </p:nvSpPr>
        <p:spPr>
          <a:xfrm>
            <a:off x="1562100" y="419255"/>
            <a:ext cx="680201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Vertical </a:t>
            </a:r>
            <a:r>
              <a:rPr lang="en-US" sz="4400" dirty="0">
                <a:solidFill>
                  <a:srgbClr val="000000"/>
                </a:solidFill>
                <a:latin typeface="Calibri"/>
              </a:rPr>
              <a:t>Grade </a:t>
            </a:r>
            <a:r>
              <a:rPr kumimoji="0" lang="en-US" sz="4400" b="0" i="0" u="none" strike="noStrike" kern="1200" cap="none" spc="0" normalizeH="0" baseline="0" noProof="0" dirty="0">
                <a:ln>
                  <a:noFill/>
                </a:ln>
                <a:solidFill>
                  <a:srgbClr val="000000"/>
                </a:solidFill>
                <a:effectLst/>
                <a:uLnTx/>
                <a:uFillTx/>
                <a:latin typeface="Calibri"/>
                <a:ea typeface="+mn-ea"/>
                <a:cs typeface="+mn-cs"/>
              </a:rPr>
              <a:t>Concerns </a:t>
            </a:r>
          </a:p>
        </p:txBody>
      </p:sp>
      <p:sp>
        <p:nvSpPr>
          <p:cNvPr id="8" name="TextBox 7">
            <a:extLst>
              <a:ext uri="{FF2B5EF4-FFF2-40B4-BE49-F238E27FC236}">
                <a16:creationId xmlns:a16="http://schemas.microsoft.com/office/drawing/2014/main" id="{72DD265D-05C9-4A1E-8A5D-D020D93B0192}"/>
              </a:ext>
            </a:extLst>
          </p:cNvPr>
          <p:cNvSpPr txBox="1">
            <a:spLocks/>
          </p:cNvSpPr>
          <p:nvPr/>
        </p:nvSpPr>
        <p:spPr>
          <a:xfrm>
            <a:off x="883403" y="1432388"/>
            <a:ext cx="4539198" cy="4970904"/>
          </a:xfrm>
          <a:prstGeom prst="rect">
            <a:avLst/>
          </a:prstGeom>
          <a:noFill/>
        </p:spPr>
        <p:txBody>
          <a:bodyPr wrap="square" rtlCol="0">
            <a:normAutofit fontScale="92500" lnSpcReduction="10000"/>
          </a:body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sz="2800" dirty="0">
                <a:solidFill>
                  <a:srgbClr val="000000"/>
                </a:solidFill>
                <a:latin typeface="Calibri" panose="020F0502020204030204"/>
              </a:rPr>
              <a:t>Grade issue – Humped Crossing </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628650" marR="0" lvl="1"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solidFill>
                  <a:srgbClr val="000000"/>
                </a:solidFill>
                <a:effectLst/>
                <a:uLnTx/>
                <a:uFillTx/>
                <a:latin typeface="Calibri" panose="020F0502020204030204"/>
                <a:ea typeface="+mn-ea"/>
                <a:cs typeface="+mn-cs"/>
              </a:rPr>
              <a:t>Risks of high-centering</a:t>
            </a:r>
          </a:p>
          <a:p>
            <a:pPr marL="628650" marR="0" lvl="1"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lang="en-US" sz="2000" dirty="0">
              <a:solidFill>
                <a:srgbClr val="000000"/>
              </a:solidFill>
              <a:latin typeface="Calibri" panose="020F0502020204030204"/>
            </a:endParaRPr>
          </a:p>
          <a:p>
            <a:pPr marL="628650" marR="0" lvl="1"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sz="2000" dirty="0">
                <a:solidFill>
                  <a:srgbClr val="000000"/>
                </a:solidFill>
                <a:latin typeface="Calibri" panose="020F0502020204030204"/>
              </a:rPr>
              <a:t>Sight distance and visibility challenges</a:t>
            </a:r>
          </a:p>
          <a:p>
            <a:pPr marL="628650" marR="0" lvl="1"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US" sz="200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628650" marR="0" lvl="1"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sz="2000" dirty="0">
                <a:solidFill>
                  <a:srgbClr val="000000"/>
                </a:solidFill>
                <a:latin typeface="Calibri" panose="020F0502020204030204"/>
              </a:rPr>
              <a:t>The maximum approach grade should not exceed 3 inches of the rail elevation at a point 30 feet away from the center of the nearest rail on both sides of the crossing.</a:t>
            </a:r>
          </a:p>
          <a:p>
            <a:pPr marL="1085850" lvl="2" indent="-171450" defTabSz="685800">
              <a:lnSpc>
                <a:spcPct val="90000"/>
              </a:lnSpc>
              <a:spcBef>
                <a:spcPts val="750"/>
              </a:spcBef>
              <a:buFont typeface="Arial" panose="020B0604020202020204" pitchFamily="34" charset="0"/>
              <a:buChar char="•"/>
              <a:defRPr/>
            </a:pPr>
            <a:r>
              <a:rPr lang="en-US" sz="2000" b="1" dirty="0">
                <a:solidFill>
                  <a:srgbClr val="000000"/>
                </a:solidFill>
                <a:latin typeface="Calibri" panose="020F0502020204030204"/>
              </a:rPr>
              <a:t>Huber height difference equates to over 10” across 30’ </a:t>
            </a:r>
          </a:p>
          <a:p>
            <a:pPr marR="0" lvl="1" algn="l" defTabSz="685800" rtl="0" eaLnBrk="1" fontAlgn="auto" latinLnBrk="0" hangingPunct="1">
              <a:lnSpc>
                <a:spcPct val="90000"/>
              </a:lnSpc>
              <a:spcBef>
                <a:spcPts val="750"/>
              </a:spcBef>
              <a:spcAft>
                <a:spcPts val="0"/>
              </a:spcAft>
              <a:buClrTx/>
              <a:buSzTx/>
              <a:tabLst/>
              <a:defRPr/>
            </a:pPr>
            <a:r>
              <a:rPr kumimoji="0" lang="en-US" sz="2000" i="0" u="none" strike="noStrike" kern="1200" cap="none" spc="0" normalizeH="0" baseline="0" noProof="0" dirty="0">
                <a:ln>
                  <a:noFill/>
                </a:ln>
                <a:solidFill>
                  <a:srgbClr val="000000"/>
                </a:solidFill>
                <a:effectLst/>
                <a:uLnTx/>
                <a:uFillTx/>
                <a:latin typeface="Calibri" panose="020F0502020204030204"/>
                <a:ea typeface="+mn-ea"/>
                <a:cs typeface="+mn-cs"/>
              </a:rPr>
              <a:t> </a:t>
            </a:r>
          </a:p>
          <a:p>
            <a:pPr marL="628650" marR="0" lvl="1"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DCA55B61-88D5-662D-A5DE-0152BECCE1A7}"/>
              </a:ext>
            </a:extLst>
          </p:cNvPr>
          <p:cNvPicPr>
            <a:picLocks noChangeAspect="1"/>
          </p:cNvPicPr>
          <p:nvPr/>
        </p:nvPicPr>
        <p:blipFill>
          <a:blip r:embed="rId4"/>
          <a:stretch>
            <a:fillRect/>
          </a:stretch>
        </p:blipFill>
        <p:spPr>
          <a:xfrm>
            <a:off x="5422601" y="1654292"/>
            <a:ext cx="6264027" cy="332325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1108851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752F0-674D-08CE-5CDE-971535045C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2AF400-1C8C-0B08-43D1-ED5847A9116B}"/>
              </a:ext>
            </a:extLst>
          </p:cNvPr>
          <p:cNvSpPr>
            <a:spLocks noGrp="1"/>
          </p:cNvSpPr>
          <p:nvPr>
            <p:ph type="title"/>
          </p:nvPr>
        </p:nvSpPr>
        <p:spPr>
          <a:xfrm>
            <a:off x="3713582" y="1698172"/>
            <a:ext cx="4841033" cy="1009553"/>
          </a:xfrm>
        </p:spPr>
        <p:txBody>
          <a:bodyPr numCol="1"/>
          <a:lstStyle/>
          <a:p>
            <a:endParaRPr lang="en-US" dirty="0"/>
          </a:p>
        </p:txBody>
      </p:sp>
      <p:sp>
        <p:nvSpPr>
          <p:cNvPr id="6" name="Plaque 5">
            <a:extLst>
              <a:ext uri="{FF2B5EF4-FFF2-40B4-BE49-F238E27FC236}">
                <a16:creationId xmlns:a16="http://schemas.microsoft.com/office/drawing/2014/main" id="{C750F311-B6C0-75FD-1D1B-7B5A3982F54C}"/>
              </a:ext>
            </a:extLst>
          </p:cNvPr>
          <p:cNvSpPr/>
          <p:nvPr/>
        </p:nvSpPr>
        <p:spPr>
          <a:xfrm>
            <a:off x="325040" y="340664"/>
            <a:ext cx="11541919" cy="6176667"/>
          </a:xfrm>
          <a:prstGeom prst="plaqu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94C"/>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10595799-8914-D812-7880-5A129CE83DA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445891" y="5608683"/>
            <a:ext cx="1418330" cy="844600"/>
          </a:xfrm>
          <a:prstGeom prst="rect">
            <a:avLst/>
          </a:prstGeom>
        </p:spPr>
      </p:pic>
      <p:sp>
        <p:nvSpPr>
          <p:cNvPr id="3" name="TextBox 2">
            <a:extLst>
              <a:ext uri="{FF2B5EF4-FFF2-40B4-BE49-F238E27FC236}">
                <a16:creationId xmlns:a16="http://schemas.microsoft.com/office/drawing/2014/main" id="{C4E1B65F-44F6-540D-7CC9-31F036D7790F}"/>
              </a:ext>
            </a:extLst>
          </p:cNvPr>
          <p:cNvSpPr txBox="1"/>
          <p:nvPr/>
        </p:nvSpPr>
        <p:spPr>
          <a:xfrm>
            <a:off x="1583170" y="721648"/>
            <a:ext cx="93492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solidFill>
                  <a:srgbClr val="000000"/>
                </a:solidFill>
                <a:latin typeface="Calibri"/>
              </a:rPr>
              <a:t>Traffic Volume </a:t>
            </a:r>
            <a:endParaRPr kumimoji="0" lang="en-US" sz="40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13" name="Picture 12">
            <a:extLst>
              <a:ext uri="{FF2B5EF4-FFF2-40B4-BE49-F238E27FC236}">
                <a16:creationId xmlns:a16="http://schemas.microsoft.com/office/drawing/2014/main" id="{F3BE8983-D446-2540-2213-BB15ED6FFBB8}"/>
              </a:ext>
            </a:extLst>
          </p:cNvPr>
          <p:cNvPicPr>
            <a:picLocks noChangeAspect="1"/>
          </p:cNvPicPr>
          <p:nvPr/>
        </p:nvPicPr>
        <p:blipFill>
          <a:blip r:embed="rId4"/>
          <a:stretch>
            <a:fillRect/>
          </a:stretch>
        </p:blipFill>
        <p:spPr>
          <a:xfrm>
            <a:off x="620173" y="1454056"/>
            <a:ext cx="7954560" cy="3769512"/>
          </a:xfrm>
          <a:prstGeom prst="rect">
            <a:avLst/>
          </a:prstGeom>
        </p:spPr>
      </p:pic>
      <p:pic>
        <p:nvPicPr>
          <p:cNvPr id="15" name="Picture 14">
            <a:extLst>
              <a:ext uri="{FF2B5EF4-FFF2-40B4-BE49-F238E27FC236}">
                <a16:creationId xmlns:a16="http://schemas.microsoft.com/office/drawing/2014/main" id="{7F501E40-8977-2223-94B6-364EBBF2D3D3}"/>
              </a:ext>
            </a:extLst>
          </p:cNvPr>
          <p:cNvPicPr>
            <a:picLocks noChangeAspect="1"/>
          </p:cNvPicPr>
          <p:nvPr/>
        </p:nvPicPr>
        <p:blipFill>
          <a:blip r:embed="rId5"/>
          <a:stretch>
            <a:fillRect/>
          </a:stretch>
        </p:blipFill>
        <p:spPr>
          <a:xfrm>
            <a:off x="1496481" y="5954074"/>
            <a:ext cx="7139352" cy="448546"/>
          </a:xfrm>
          <a:prstGeom prst="rect">
            <a:avLst/>
          </a:prstGeom>
        </p:spPr>
      </p:pic>
      <p:pic>
        <p:nvPicPr>
          <p:cNvPr id="17" name="Picture 16">
            <a:extLst>
              <a:ext uri="{FF2B5EF4-FFF2-40B4-BE49-F238E27FC236}">
                <a16:creationId xmlns:a16="http://schemas.microsoft.com/office/drawing/2014/main" id="{E55617FD-D71E-D5DB-3A08-70F1ACA3D810}"/>
              </a:ext>
            </a:extLst>
          </p:cNvPr>
          <p:cNvPicPr>
            <a:picLocks noChangeAspect="1"/>
          </p:cNvPicPr>
          <p:nvPr/>
        </p:nvPicPr>
        <p:blipFill>
          <a:blip r:embed="rId6"/>
          <a:stretch>
            <a:fillRect/>
          </a:stretch>
        </p:blipFill>
        <p:spPr>
          <a:xfrm>
            <a:off x="6431309" y="920582"/>
            <a:ext cx="2143424" cy="533474"/>
          </a:xfrm>
          <a:prstGeom prst="rect">
            <a:avLst/>
          </a:prstGeom>
        </p:spPr>
      </p:pic>
      <p:pic>
        <p:nvPicPr>
          <p:cNvPr id="19" name="Picture 18">
            <a:extLst>
              <a:ext uri="{FF2B5EF4-FFF2-40B4-BE49-F238E27FC236}">
                <a16:creationId xmlns:a16="http://schemas.microsoft.com/office/drawing/2014/main" id="{6BAB176A-9E7C-70ED-FE78-EFC26D0C9D97}"/>
              </a:ext>
            </a:extLst>
          </p:cNvPr>
          <p:cNvPicPr>
            <a:picLocks noChangeAspect="1"/>
          </p:cNvPicPr>
          <p:nvPr/>
        </p:nvPicPr>
        <p:blipFill>
          <a:blip r:embed="rId7"/>
          <a:stretch>
            <a:fillRect/>
          </a:stretch>
        </p:blipFill>
        <p:spPr>
          <a:xfrm>
            <a:off x="3634351" y="5466759"/>
            <a:ext cx="4880345" cy="487315"/>
          </a:xfrm>
          <a:prstGeom prst="rect">
            <a:avLst/>
          </a:prstGeom>
        </p:spPr>
      </p:pic>
      <p:sp>
        <p:nvSpPr>
          <p:cNvPr id="20" name="TextBox 19">
            <a:extLst>
              <a:ext uri="{FF2B5EF4-FFF2-40B4-BE49-F238E27FC236}">
                <a16:creationId xmlns:a16="http://schemas.microsoft.com/office/drawing/2014/main" id="{B514BE91-A7E0-002A-FBF6-6EC212756E00}"/>
              </a:ext>
            </a:extLst>
          </p:cNvPr>
          <p:cNvSpPr txBox="1">
            <a:spLocks/>
          </p:cNvSpPr>
          <p:nvPr/>
        </p:nvSpPr>
        <p:spPr>
          <a:xfrm>
            <a:off x="8514696" y="1698171"/>
            <a:ext cx="3352264" cy="4524231"/>
          </a:xfrm>
          <a:prstGeom prst="rect">
            <a:avLst/>
          </a:prstGeom>
          <a:noFill/>
        </p:spPr>
        <p:txBody>
          <a:bodyPr wrap="square" rtlCol="0">
            <a:normAutofit/>
          </a:bodyPr>
          <a:lstStyle/>
          <a:p>
            <a:pPr algn="r" defTabSz="685800">
              <a:lnSpc>
                <a:spcPct val="90000"/>
              </a:lnSpc>
              <a:spcBef>
                <a:spcPts val="750"/>
              </a:spcBef>
              <a:defRPr/>
            </a:pPr>
            <a:r>
              <a:rPr lang="en-US" sz="2800" dirty="0">
                <a:solidFill>
                  <a:srgbClr val="000000"/>
                </a:solidFill>
                <a:latin typeface="Calibri" panose="020F0502020204030204"/>
              </a:rPr>
              <a:t>Train Data</a:t>
            </a:r>
          </a:p>
          <a:p>
            <a:pPr marR="0" lvl="1" algn="r" defTabSz="685800" rtl="0" eaLnBrk="1" fontAlgn="auto" latinLnBrk="0" hangingPunct="1">
              <a:lnSpc>
                <a:spcPct val="90000"/>
              </a:lnSpc>
              <a:spcBef>
                <a:spcPts val="750"/>
              </a:spcBef>
              <a:spcAft>
                <a:spcPts val="0"/>
              </a:spcAft>
              <a:buClrTx/>
              <a:buSzTx/>
              <a:tabLst/>
              <a:defRPr/>
            </a:pPr>
            <a:endParaRPr lang="en-US" sz="2000" dirty="0">
              <a:solidFill>
                <a:srgbClr val="000000"/>
              </a:solidFill>
              <a:latin typeface="Calibri" panose="020F0502020204030204"/>
            </a:endParaRPr>
          </a:p>
          <a:p>
            <a:pPr marL="171450" indent="-171450" algn="r" defTabSz="685800">
              <a:lnSpc>
                <a:spcPct val="90000"/>
              </a:lnSpc>
              <a:spcBef>
                <a:spcPts val="750"/>
              </a:spcBef>
              <a:buFont typeface="Arial" panose="020B0604020202020204" pitchFamily="34" charset="0"/>
              <a:buChar char="•"/>
              <a:defRPr/>
            </a:pPr>
            <a:r>
              <a:rPr lang="en-US" sz="2400" dirty="0">
                <a:solidFill>
                  <a:srgbClr val="000000"/>
                </a:solidFill>
                <a:latin typeface="Calibri" panose="020F0502020204030204"/>
              </a:rPr>
              <a:t>25 Trains a day</a:t>
            </a:r>
          </a:p>
          <a:p>
            <a:pPr marL="628650" lvl="1" indent="-171450" algn="r" defTabSz="685800">
              <a:lnSpc>
                <a:spcPct val="90000"/>
              </a:lnSpc>
              <a:spcBef>
                <a:spcPts val="750"/>
              </a:spcBef>
              <a:buFont typeface="Arial" panose="020B0604020202020204" pitchFamily="34" charset="0"/>
              <a:buChar char="•"/>
              <a:defRPr/>
            </a:pPr>
            <a:r>
              <a:rPr lang="en-US" dirty="0">
                <a:solidFill>
                  <a:srgbClr val="000000"/>
                </a:solidFill>
                <a:latin typeface="Calibri" panose="020F0502020204030204"/>
              </a:rPr>
              <a:t>13 day </a:t>
            </a:r>
          </a:p>
          <a:p>
            <a:pPr marL="628650" lvl="1" indent="-171450" algn="r" defTabSz="685800">
              <a:lnSpc>
                <a:spcPct val="90000"/>
              </a:lnSpc>
              <a:spcBef>
                <a:spcPts val="750"/>
              </a:spcBef>
              <a:buFont typeface="Arial" panose="020B0604020202020204" pitchFamily="34" charset="0"/>
              <a:buChar char="•"/>
              <a:defRPr/>
            </a:pPr>
            <a:r>
              <a:rPr lang="en-US" dirty="0">
                <a:solidFill>
                  <a:srgbClr val="000000"/>
                </a:solidFill>
                <a:latin typeface="Calibri" panose="020F0502020204030204"/>
              </a:rPr>
              <a:t>12 night</a:t>
            </a:r>
          </a:p>
          <a:p>
            <a:pPr marL="628650" lvl="1" indent="-171450" algn="r" defTabSz="685800">
              <a:lnSpc>
                <a:spcPct val="90000"/>
              </a:lnSpc>
              <a:spcBef>
                <a:spcPts val="750"/>
              </a:spcBef>
              <a:buFont typeface="Arial" panose="020B0604020202020204" pitchFamily="34" charset="0"/>
              <a:buChar char="•"/>
              <a:defRPr/>
            </a:pPr>
            <a:endParaRPr lang="en-US" dirty="0">
              <a:solidFill>
                <a:srgbClr val="000000"/>
              </a:solidFill>
              <a:latin typeface="Calibri" panose="020F0502020204030204"/>
            </a:endParaRPr>
          </a:p>
          <a:p>
            <a:pPr marL="171450" indent="-171450" algn="r" defTabSz="685800">
              <a:lnSpc>
                <a:spcPct val="90000"/>
              </a:lnSpc>
              <a:spcBef>
                <a:spcPts val="750"/>
              </a:spcBef>
              <a:buFont typeface="Arial" panose="020B0604020202020204" pitchFamily="34" charset="0"/>
              <a:buChar char="•"/>
              <a:defRPr/>
            </a:pPr>
            <a:r>
              <a:rPr lang="en-US" sz="2400" dirty="0">
                <a:solidFill>
                  <a:srgbClr val="000000"/>
                </a:solidFill>
                <a:latin typeface="Calibri" panose="020F0502020204030204"/>
              </a:rPr>
              <a:t>Train speed 30 – 60mph</a:t>
            </a:r>
          </a:p>
          <a:p>
            <a:pPr marL="628650" lvl="1" indent="-171450" algn="r" defTabSz="685800">
              <a:lnSpc>
                <a:spcPct val="90000"/>
              </a:lnSpc>
              <a:spcBef>
                <a:spcPts val="750"/>
              </a:spcBef>
              <a:buFont typeface="Arial" panose="020B0604020202020204" pitchFamily="34" charset="0"/>
              <a:buChar char="•"/>
              <a:defRPr/>
            </a:pPr>
            <a:r>
              <a:rPr lang="en-US" dirty="0">
                <a:solidFill>
                  <a:srgbClr val="000000"/>
                </a:solidFill>
                <a:latin typeface="Calibri" panose="020F0502020204030204"/>
              </a:rPr>
              <a:t>Max measured 79mph</a:t>
            </a:r>
            <a:endParaRPr lang="en-US" sz="2000" dirty="0">
              <a:solidFill>
                <a:srgbClr val="000000"/>
              </a:solidFill>
              <a:latin typeface="Calibri" panose="020F0502020204030204"/>
            </a:endParaRPr>
          </a:p>
        </p:txBody>
      </p:sp>
      <p:cxnSp>
        <p:nvCxnSpPr>
          <p:cNvPr id="22" name="Straight Connector 21">
            <a:extLst>
              <a:ext uri="{FF2B5EF4-FFF2-40B4-BE49-F238E27FC236}">
                <a16:creationId xmlns:a16="http://schemas.microsoft.com/office/drawing/2014/main" id="{32B90B34-3712-21FE-F0DC-BAD112280DDA}"/>
              </a:ext>
            </a:extLst>
          </p:cNvPr>
          <p:cNvCxnSpPr>
            <a:cxnSpLocks/>
          </p:cNvCxnSpPr>
          <p:nvPr/>
        </p:nvCxnSpPr>
        <p:spPr>
          <a:xfrm>
            <a:off x="8635833" y="2231472"/>
            <a:ext cx="3231126" cy="0"/>
          </a:xfrm>
          <a:prstGeom prst="line">
            <a:avLst/>
          </a:prstGeom>
          <a:ln w="41275"/>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24" name="Rectangle: Rounded Corners 23">
            <a:extLst>
              <a:ext uri="{FF2B5EF4-FFF2-40B4-BE49-F238E27FC236}">
                <a16:creationId xmlns:a16="http://schemas.microsoft.com/office/drawing/2014/main" id="{00228C57-0913-4985-39D5-2E851E0BD0F8}"/>
              </a:ext>
            </a:extLst>
          </p:cNvPr>
          <p:cNvSpPr/>
          <p:nvPr/>
        </p:nvSpPr>
        <p:spPr>
          <a:xfrm>
            <a:off x="8635833" y="1454056"/>
            <a:ext cx="3231126" cy="3974410"/>
          </a:xfrm>
          <a:prstGeom prst="roundRect">
            <a:avLst/>
          </a:prstGeom>
          <a:solidFill>
            <a:schemeClr val="accent1">
              <a:alpha val="29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06826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D1FADE-7C4A-586E-6AF4-16E02DA23C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91F21F-7751-4413-2436-1D130C8B8A0C}"/>
              </a:ext>
            </a:extLst>
          </p:cNvPr>
          <p:cNvSpPr>
            <a:spLocks noGrp="1"/>
          </p:cNvSpPr>
          <p:nvPr>
            <p:ph type="title"/>
          </p:nvPr>
        </p:nvSpPr>
        <p:spPr>
          <a:xfrm>
            <a:off x="3713582" y="1698172"/>
            <a:ext cx="4841033" cy="1009553"/>
          </a:xfrm>
        </p:spPr>
        <p:txBody>
          <a:bodyPr numCol="1"/>
          <a:lstStyle/>
          <a:p>
            <a:endParaRPr lang="en-US" dirty="0"/>
          </a:p>
        </p:txBody>
      </p:sp>
      <p:sp>
        <p:nvSpPr>
          <p:cNvPr id="6" name="Plaque 5">
            <a:extLst>
              <a:ext uri="{FF2B5EF4-FFF2-40B4-BE49-F238E27FC236}">
                <a16:creationId xmlns:a16="http://schemas.microsoft.com/office/drawing/2014/main" id="{8539C307-5FE2-4B7E-3E9E-AEA3756FCF12}"/>
              </a:ext>
            </a:extLst>
          </p:cNvPr>
          <p:cNvSpPr/>
          <p:nvPr/>
        </p:nvSpPr>
        <p:spPr>
          <a:xfrm>
            <a:off x="325040" y="340664"/>
            <a:ext cx="11541919" cy="6176667"/>
          </a:xfrm>
          <a:prstGeom prst="plaqu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94C"/>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B0BC87AC-42D9-FF9C-8795-0969F03C9A8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445891" y="5608683"/>
            <a:ext cx="1418330" cy="844600"/>
          </a:xfrm>
          <a:prstGeom prst="rect">
            <a:avLst/>
          </a:prstGeom>
        </p:spPr>
      </p:pic>
      <p:sp>
        <p:nvSpPr>
          <p:cNvPr id="3" name="TextBox 2">
            <a:extLst>
              <a:ext uri="{FF2B5EF4-FFF2-40B4-BE49-F238E27FC236}">
                <a16:creationId xmlns:a16="http://schemas.microsoft.com/office/drawing/2014/main" id="{8533744D-2945-8EB7-5FFD-F5BC54D3354E}"/>
              </a:ext>
            </a:extLst>
          </p:cNvPr>
          <p:cNvSpPr txBox="1"/>
          <p:nvPr/>
        </p:nvSpPr>
        <p:spPr>
          <a:xfrm>
            <a:off x="1440558" y="404717"/>
            <a:ext cx="93492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solidFill>
                  <a:srgbClr val="000000"/>
                </a:solidFill>
                <a:latin typeface="Calibri"/>
              </a:rPr>
              <a:t>Traffic Incident Data </a:t>
            </a:r>
            <a:endParaRPr kumimoji="0" lang="en-US" sz="4000" b="0" i="0" u="none" strike="noStrike" kern="1200" cap="none" spc="0" normalizeH="0" baseline="0" noProof="0" dirty="0">
              <a:ln>
                <a:noFill/>
              </a:ln>
              <a:solidFill>
                <a:srgbClr val="000000"/>
              </a:solidFill>
              <a:effectLst/>
              <a:uLnTx/>
              <a:uFillTx/>
              <a:latin typeface="Calibri"/>
              <a:ea typeface="+mn-ea"/>
              <a:cs typeface="+mn-cs"/>
            </a:endParaRPr>
          </a:p>
        </p:txBody>
      </p:sp>
      <p:graphicFrame>
        <p:nvGraphicFramePr>
          <p:cNvPr id="4" name="Chart 3" descr="Chart type: Clustered Column. 'crash volume'&#10;&#10;Description automatically generated">
            <a:extLst>
              <a:ext uri="{FF2B5EF4-FFF2-40B4-BE49-F238E27FC236}">
                <a16:creationId xmlns:a16="http://schemas.microsoft.com/office/drawing/2014/main" id="{5905ECBA-D43D-3FD3-C235-5E0DD4783FF4}"/>
              </a:ext>
            </a:extLst>
          </p:cNvPr>
          <p:cNvGraphicFramePr>
            <a:graphicFrameLocks/>
          </p:cNvGraphicFramePr>
          <p:nvPr/>
        </p:nvGraphicFramePr>
        <p:xfrm>
          <a:off x="776501" y="1880443"/>
          <a:ext cx="5528606" cy="381860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a:extLst>
              <a:ext uri="{FF2B5EF4-FFF2-40B4-BE49-F238E27FC236}">
                <a16:creationId xmlns:a16="http://schemas.microsoft.com/office/drawing/2014/main" id="{3CD6B2CF-2AA6-CCD2-01C7-2BF4B61CBAC5}"/>
              </a:ext>
            </a:extLst>
          </p:cNvPr>
          <p:cNvGraphicFramePr>
            <a:graphicFrameLocks/>
          </p:cNvGraphicFramePr>
          <p:nvPr/>
        </p:nvGraphicFramePr>
        <p:xfrm>
          <a:off x="5380075" y="1414130"/>
          <a:ext cx="6241312" cy="428492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9007914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10C7DC-F2F7-01A2-50E0-652D3F38C1CB}"/>
              </a:ext>
            </a:extLst>
          </p:cNvPr>
          <p:cNvPicPr>
            <a:picLocks noChangeAspect="1"/>
          </p:cNvPicPr>
          <p:nvPr/>
        </p:nvPicPr>
        <p:blipFill>
          <a:blip r:embed="rId2"/>
          <a:stretch>
            <a:fillRect/>
          </a:stretch>
        </p:blipFill>
        <p:spPr>
          <a:xfrm>
            <a:off x="1599314" y="0"/>
            <a:ext cx="8993372" cy="685800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D05FECCC-51B0-31D6-B82A-1212CF6E70D6}"/>
              </a:ext>
            </a:extLst>
          </p:cNvPr>
          <p:cNvPicPr>
            <a:picLocks noChangeAspect="1"/>
          </p:cNvPicPr>
          <p:nvPr/>
        </p:nvPicPr>
        <p:blipFill>
          <a:blip r:embed="rId3"/>
          <a:stretch>
            <a:fillRect/>
          </a:stretch>
        </p:blipFill>
        <p:spPr>
          <a:xfrm>
            <a:off x="9344737" y="1015992"/>
            <a:ext cx="2495898" cy="19243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9" name="Straight Arrow Connector 8">
            <a:extLst>
              <a:ext uri="{FF2B5EF4-FFF2-40B4-BE49-F238E27FC236}">
                <a16:creationId xmlns:a16="http://schemas.microsoft.com/office/drawing/2014/main" id="{778B9FE7-322C-D966-A748-040ED15D15C7}"/>
              </a:ext>
            </a:extLst>
          </p:cNvPr>
          <p:cNvCxnSpPr>
            <a:cxnSpLocks/>
            <a:endCxn id="7" idx="1"/>
          </p:cNvCxnSpPr>
          <p:nvPr/>
        </p:nvCxnSpPr>
        <p:spPr>
          <a:xfrm flipV="1">
            <a:off x="5474208" y="1978152"/>
            <a:ext cx="3870529" cy="2228088"/>
          </a:xfrm>
          <a:prstGeom prst="straightConnector1">
            <a:avLst/>
          </a:prstGeom>
          <a:ln w="44450">
            <a:tailEnd type="triangle"/>
          </a:ln>
          <a:effectLst>
            <a:outerShdw blurRad="76200" dist="88900" dir="5400000" sx="6000" sy="6000" algn="ctr" rotWithShape="0">
              <a:srgbClr val="000000">
                <a:alpha val="43137"/>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3616898"/>
      </p:ext>
    </p:extLst>
  </p:cSld>
  <p:clrMapOvr>
    <a:masterClrMapping/>
  </p:clrMapOvr>
</p:sld>
</file>

<file path=ppt/theme/theme1.xml><?xml version="1.0" encoding="utf-8"?>
<a:theme xmlns:a="http://schemas.openxmlformats.org/drawingml/2006/main" name="Office Theme">
  <a:themeElements>
    <a:clrScheme name="it's real">
      <a:dk1>
        <a:srgbClr val="382E2C"/>
      </a:dk1>
      <a:lt1>
        <a:srgbClr val="00594C"/>
      </a:lt1>
      <a:dk2>
        <a:srgbClr val="89813D"/>
      </a:dk2>
      <a:lt2>
        <a:srgbClr val="744F28"/>
      </a:lt2>
      <a:accent1>
        <a:srgbClr val="6A3735"/>
      </a:accent1>
      <a:accent2>
        <a:srgbClr val="0D5257"/>
      </a:accent2>
      <a:accent3>
        <a:srgbClr val="B3A369"/>
      </a:accent3>
      <a:accent4>
        <a:srgbClr val="8B7C5E"/>
      </a:accent4>
      <a:accent5>
        <a:srgbClr val="C0BB87"/>
      </a:accent5>
      <a:accent6>
        <a:srgbClr val="6BBBAE"/>
      </a:accent6>
      <a:hlink>
        <a:srgbClr val="C5B9AC"/>
      </a:hlink>
      <a:folHlink>
        <a:srgbClr val="6BBBAE"/>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18508</TotalTime>
  <Words>1716</Words>
  <Application>Microsoft Office PowerPoint</Application>
  <PresentationFormat>Widescreen</PresentationFormat>
  <Paragraphs>210</Paragraphs>
  <Slides>20</Slides>
  <Notes>19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Malgun Gothic</vt:lpstr>
      <vt:lpstr>Arial</vt:lpstr>
      <vt:lpstr>Calibri</vt:lpstr>
      <vt:lpstr>Calibri (Body)</vt:lpstr>
      <vt:lpstr>Calibri Light</vt:lpstr>
      <vt:lpstr>Georgia</vt:lpstr>
      <vt:lpstr>Open Sans</vt:lpstr>
      <vt:lpstr>roboto</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Quiet Zone Improvement Risk Reductions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Gauna</dc:creator>
  <cp:lastModifiedBy>Melissa Reynolds</cp:lastModifiedBy>
  <cp:revision>505</cp:revision>
  <cp:lastPrinted>2024-11-04T22:49:17Z</cp:lastPrinted>
  <dcterms:created xsi:type="dcterms:W3CDTF">2016-07-08T20:38:18Z</dcterms:created>
  <dcterms:modified xsi:type="dcterms:W3CDTF">2024-11-05T14:18:06Z</dcterms:modified>
</cp:coreProperties>
</file>