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981" r:id="rId6"/>
    <p:sldId id="995" r:id="rId7"/>
    <p:sldId id="991" r:id="rId8"/>
    <p:sldId id="992" r:id="rId9"/>
    <p:sldId id="990" r:id="rId10"/>
    <p:sldId id="993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597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390CAC45-63D2-6D1C-B8A6-6B6670DFB2DF}" name="VanArsdale, Bryce" initials="BV" userId="S::Bryce.VanArsdale@cityofdenton.com::c4b7e4e2-881b-4e5d-864d-3ae10b3e9be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067"/>
    <a:srgbClr val="014E7D"/>
    <a:srgbClr val="FFFF66"/>
    <a:srgbClr val="F2F2F2"/>
    <a:srgbClr val="929A4A"/>
    <a:srgbClr val="013657"/>
    <a:srgbClr val="3F3F3F"/>
    <a:srgbClr val="01456F"/>
    <a:srgbClr val="014B79"/>
    <a:srgbClr val="0937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5293" autoAdjust="0"/>
  </p:normalViewPr>
  <p:slideViewPr>
    <p:cSldViewPr snapToGrid="0" showGuides="1">
      <p:cViewPr varScale="1">
        <p:scale>
          <a:sx n="151" d="100"/>
          <a:sy n="151" d="100"/>
        </p:scale>
        <p:origin x="2946" y="150"/>
      </p:cViewPr>
      <p:guideLst>
        <p:guide pos="3840"/>
        <p:guide pos="597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1" d="100"/>
          <a:sy n="51" d="100"/>
        </p:scale>
        <p:origin x="2692" y="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BEDA40-91A9-49DC-B402-0EBE674AAE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CBB508-5589-42E7-A433-D119AC0FFB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BFC85-49E4-447A-A7E3-16153CB2FE2A}" type="datetimeFigureOut">
              <a:rPr lang="en-US" smtClean="0"/>
              <a:t>4/23/2026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232ABA-B33A-4B3B-8412-C1773FBF3D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B1832E-3B48-42CB-80A7-CD8E48D52D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072A3-100F-40A9-915F-8D2D9E6962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537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1B50E-4C60-4F9E-B773-52059170945B}" type="datetimeFigureOut">
              <a:rPr lang="en-US" noProof="0" smtClean="0"/>
              <a:t>4/22/2026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30CFA-805A-4FD3-B3A0-DAAA5993DA1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8927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38109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300A5C-78D5-130B-5BF9-1BBBD8BBB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CC275E-39FE-1499-1475-D4FEC6F306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D664E3-F2DB-993E-72B6-272CFDCE3D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35E539-16E0-FAC2-2CB7-3D9BE094B6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08034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SUBTITLE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B30A4BA8-A0F1-4DE3-A479-125AB2D40FA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146971" y="6356350"/>
            <a:ext cx="740227" cy="365125"/>
          </a:xfrm>
        </p:spPr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50045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537" userDrawn="1">
          <p15:clr>
            <a:srgbClr val="FBAE40"/>
          </p15:clr>
        </p15:guide>
        <p15:guide id="3" pos="138" userDrawn="1">
          <p15:clr>
            <a:srgbClr val="FBAE40"/>
          </p15:clr>
        </p15:guide>
        <p15:guide id="4" orient="horz" pos="4178" userDrawn="1">
          <p15:clr>
            <a:srgbClr val="FBAE40"/>
          </p15:clr>
        </p15:guide>
        <p15:guide id="5" orient="horz" pos="142" userDrawn="1">
          <p15:clr>
            <a:srgbClr val="FBAE40"/>
          </p15:clr>
        </p15:guide>
        <p15:guide id="6" pos="2457" userDrawn="1">
          <p15:clr>
            <a:srgbClr val="FBAE40"/>
          </p15:clr>
        </p15:guide>
        <p15:guide id="7" pos="43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8FF8997-6398-418D-8CCF-8CF8C07480A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146971" y="6356350"/>
            <a:ext cx="740227" cy="365125"/>
          </a:xfrm>
        </p:spPr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34561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9E065E05-730D-4374-A5B7-D15DAA120D8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146971" y="6356350"/>
            <a:ext cx="740227" cy="365125"/>
          </a:xfrm>
        </p:spPr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0786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4"/>
            <a:ext cx="10835122" cy="450503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3430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4"/>
            <a:ext cx="5181600" cy="45259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1044"/>
            <a:ext cx="5181600" cy="45259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4813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78" y="1681163"/>
            <a:ext cx="538250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b="1" dirty="0">
                <a:solidFill>
                  <a:schemeClr val="accent6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78" y="2505075"/>
            <a:ext cx="5391749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2267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6" y="2290713"/>
            <a:ext cx="5803672" cy="4341862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F3A64C9C-AD79-42A1-8752-E628EBD1EA0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146971" y="6356350"/>
            <a:ext cx="740227" cy="365125"/>
          </a:xfrm>
        </p:spPr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5265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9970" y="2271860"/>
            <a:ext cx="5715017" cy="43607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9379F9B3-7C37-4DD8-9F0D-8C0F2056F49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146971" y="6356350"/>
            <a:ext cx="740227" cy="365125"/>
          </a:xfrm>
        </p:spPr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14302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arallelogram 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0" name="Parallelogram 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19906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Diagonal Stripe 27">
              <a:extLst>
                <a:ext uri="{FF2B5EF4-FFF2-40B4-BE49-F238E27FC236}">
                  <a16:creationId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1" name="Parallelogram 30">
            <a:extLst>
              <a:ext uri="{FF2B5EF4-FFF2-40B4-BE49-F238E27FC236}">
                <a16:creationId xmlns:a16="http://schemas.microsoft.com/office/drawing/2014/main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33" name="Title 1" title="Title ">
            <a:extLst>
              <a:ext uri="{FF2B5EF4-FFF2-40B4-BE49-F238E27FC236}">
                <a16:creationId xmlns:a16="http://schemas.microsoft.com/office/drawing/2014/main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58419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CE2EB-00DF-4EBA-BF1F-D37805D4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C36385-7498-44CF-8DFA-795329130C8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146971" y="6356350"/>
            <a:ext cx="740227" cy="365125"/>
          </a:xfrm>
        </p:spPr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5891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04673A56-AFB8-4CC1-A773-6D2063A4EA6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146971" y="6356350"/>
            <a:ext cx="740227" cy="365125"/>
          </a:xfrm>
        </p:spPr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23998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43" userDrawn="1">
          <p15:clr>
            <a:srgbClr val="FBAE40"/>
          </p15:clr>
        </p15:guide>
        <p15:guide id="4" orient="horz" pos="4170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1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0" y="5047077"/>
            <a:ext cx="1524574" cy="180340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3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Title 1" title="Title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 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0" y="0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42230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177" y="1435100"/>
            <a:ext cx="6021821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576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4" y="1185452"/>
            <a:ext cx="1839685" cy="16339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2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19" name="Title 1" title="Title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83110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3" title="Bullet Points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520698" y="2886076"/>
            <a:ext cx="5475290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 title="Bullet Points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6186713" y="2886076"/>
            <a:ext cx="5475600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sp>
        <p:nvSpPr>
          <p:cNvPr id="24" name="Text Placeholder 4" title="Subtitle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3256540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5806E656-313A-47B1-B381-D004200F7A01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9" name="Diagonal Stripe 28">
              <a:extLst>
                <a:ext uri="{FF2B5EF4-FFF2-40B4-BE49-F238E27FC236}">
                  <a16:creationId xmlns:a16="http://schemas.microsoft.com/office/drawing/2014/main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arallelogram 30">
              <a:extLst>
                <a:ext uri="{FF2B5EF4-FFF2-40B4-BE49-F238E27FC236}">
                  <a16:creationId xmlns:a16="http://schemas.microsoft.com/office/drawing/2014/main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3" name="Parallelogram 32">
            <a:extLst>
              <a:ext uri="{FF2B5EF4-FFF2-40B4-BE49-F238E27FC236}">
                <a16:creationId xmlns:a16="http://schemas.microsoft.com/office/drawing/2014/main" id="{F088C182-BF10-45B2-B159-7702E00D31D4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34" name="Text Placeholder 4" title="Subtitle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Text here</a:t>
            </a:r>
          </a:p>
        </p:txBody>
      </p:sp>
      <p:sp>
        <p:nvSpPr>
          <p:cNvPr id="20" name="Chart Placeholder 2" title="Chart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00477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able Placeholder 11" title="Table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7" name="Text Placeholder 4" title="Subtitle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3415060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Picture Placeholder 31" title="Image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 title="Title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Add Caption Here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75DE0394-8731-4568-80CC-F41D36EC91F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146971" y="6356350"/>
            <a:ext cx="740227" cy="365125"/>
          </a:xfrm>
        </p:spPr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37576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Name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Phone Number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Email 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Company Website</a:t>
            </a:r>
          </a:p>
        </p:txBody>
      </p:sp>
      <p:sp>
        <p:nvSpPr>
          <p:cNvPr id="14" name="Shape 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6458938" y="3505247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15" name="Shape 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6507622" y="3897986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19" name="Shape 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6458938" y="4327945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20" name="Shape 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6471716" y="4650082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id="{89C0506D-0CA6-4583-9D04-24E7F4D16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E1341C2D-0689-4AF8-B50E-049C230FDE7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146971" y="6356350"/>
            <a:ext cx="740227" cy="365125"/>
          </a:xfrm>
        </p:spPr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9051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488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5" r:id="rId3"/>
    <p:sldLayoutId id="2147483706" r:id="rId4"/>
    <p:sldLayoutId id="2147483708" r:id="rId5"/>
    <p:sldLayoutId id="2147483704" r:id="rId6"/>
    <p:sldLayoutId id="2147483689" r:id="rId7"/>
    <p:sldLayoutId id="2147483668" r:id="rId8"/>
    <p:sldLayoutId id="2147483707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692" r:id="rId17"/>
    <p:sldLayoutId id="2147483697" r:id="rId18"/>
    <p:sldLayoutId id="2147483674" r:id="rId1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IN"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7A40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IN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257F6BCE-75BB-4ECD-BEA5-21C36A9CC0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2957" r="29571"/>
          <a:stretch/>
        </p:blipFill>
        <p:spPr>
          <a:xfrm>
            <a:off x="1331707" y="748399"/>
            <a:ext cx="4650828" cy="5394961"/>
          </a:xfrm>
        </p:spPr>
      </p:pic>
      <p:sp>
        <p:nvSpPr>
          <p:cNvPr id="18" name="Hexagon 17" descr="Solid dark colored hexagon in the middle of image accent">
            <a:extLst>
              <a:ext uri="{FF2B5EF4-FFF2-40B4-BE49-F238E27FC236}">
                <a16:creationId xmlns:a16="http://schemas.microsoft.com/office/drawing/2014/main" id="{0E6B042D-E9CB-40E0-AAE9-6AD11F53E044}"/>
              </a:ext>
            </a:extLst>
          </p:cNvPr>
          <p:cNvSpPr/>
          <p:nvPr/>
        </p:nvSpPr>
        <p:spPr>
          <a:xfrm rot="16200000">
            <a:off x="617873" y="3360764"/>
            <a:ext cx="2823477" cy="2484187"/>
          </a:xfrm>
          <a:prstGeom prst="hexagon">
            <a:avLst/>
          </a:prstGeom>
          <a:solidFill>
            <a:srgbClr val="001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638ACE-163E-40EB-A458-E794C67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5721" y="866775"/>
            <a:ext cx="5028762" cy="4029075"/>
          </a:xfrm>
        </p:spPr>
        <p:txBody>
          <a:bodyPr>
            <a:normAutofit/>
          </a:bodyPr>
          <a:lstStyle/>
          <a:p>
            <a:r>
              <a:rPr lang="en-US" dirty="0"/>
              <a:t>DDC 7.7.4: Tree Preservation</a:t>
            </a:r>
            <a:endParaRPr lang="en-US" sz="3600" dirty="0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CEC8CBC1-0A1B-2CEF-8012-D802EE6B0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521" y="4001548"/>
            <a:ext cx="2046390" cy="107147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88E9C9-0E9C-4494-86C8-79542B86B48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1</a:t>
            </a:fld>
            <a:endParaRPr lang="en-US" noProof="0" dirty="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555291E6-6444-89E8-FD86-4A36818DD2AB}"/>
              </a:ext>
            </a:extLst>
          </p:cNvPr>
          <p:cNvSpPr txBox="1">
            <a:spLocks/>
          </p:cNvSpPr>
          <p:nvPr/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DCRC25-095M 4/13/2026</a:t>
            </a:r>
          </a:p>
        </p:txBody>
      </p:sp>
    </p:spTree>
    <p:extLst>
      <p:ext uri="{BB962C8B-B14F-4D97-AF65-F5344CB8AC3E}">
        <p14:creationId xmlns:p14="http://schemas.microsoft.com/office/powerpoint/2010/main" val="3980699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CDCC2E-4152-85B3-9443-45D315A85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4966" y="3211799"/>
            <a:ext cx="4942829" cy="2958275"/>
          </a:xfrm>
        </p:spPr>
        <p:txBody>
          <a:bodyPr/>
          <a:lstStyle/>
          <a:p>
            <a:pPr marL="341313">
              <a:buClr>
                <a:srgbClr val="FFC000"/>
              </a:buClr>
              <a:buSzPct val="120000"/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+mn-lt"/>
              </a:rPr>
              <a:t>Staff worked internally to identify areas needing revision</a:t>
            </a:r>
          </a:p>
          <a:p>
            <a:pPr marL="341313">
              <a:buClr>
                <a:srgbClr val="FFC000"/>
              </a:buClr>
              <a:buSzPct val="120000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DCRC </a:t>
            </a:r>
            <a:r>
              <a:rPr lang="en-US" dirty="0">
                <a:solidFill>
                  <a:sysClr val="windowText" lastClr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review and direction provided between April 2025 and April 2026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C41B21-8E96-4557-40B3-41EA14FFF3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1380" y="2563477"/>
            <a:ext cx="3580268" cy="608895"/>
          </a:xfrm>
        </p:spPr>
        <p:txBody>
          <a:bodyPr/>
          <a:lstStyle/>
          <a:p>
            <a:r>
              <a:rPr lang="en-US" dirty="0"/>
              <a:t>Why are we here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6D3D62E-712C-3143-89F7-6021C382B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Code Review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8ED6E2-EBF9-4F18-5A28-214B4504DF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2</a:t>
            </a:fld>
            <a:endParaRPr lang="en-US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ADD6C71-DC54-B19A-3BD5-15D82C80DF09}"/>
              </a:ext>
            </a:extLst>
          </p:cNvPr>
          <p:cNvSpPr txBox="1">
            <a:spLocks/>
          </p:cNvSpPr>
          <p:nvPr/>
        </p:nvSpPr>
        <p:spPr>
          <a:xfrm>
            <a:off x="5994966" y="2524050"/>
            <a:ext cx="3580268" cy="60889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 spc="3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Process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80D92EAC-905C-BDB7-AAF4-A3FCDCF7091A}"/>
              </a:ext>
            </a:extLst>
          </p:cNvPr>
          <p:cNvSpPr txBox="1">
            <a:spLocks/>
          </p:cNvSpPr>
          <p:nvPr/>
        </p:nvSpPr>
        <p:spPr>
          <a:xfrm>
            <a:off x="354994" y="3211799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I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>
              <a:buClr>
                <a:srgbClr val="FFC000"/>
              </a:buClr>
              <a:buSzPct val="120000"/>
              <a:defRPr/>
            </a:pPr>
            <a:r>
              <a:rPr lang="en-US" dirty="0">
                <a:solidFill>
                  <a:sysClr val="windowText" lastClr="000000"/>
                </a:solidFill>
              </a:rPr>
              <a:t>Late 2024: City Council prioritized a review of the Tree Code.</a:t>
            </a:r>
          </a:p>
          <a:p>
            <a:pPr marL="341313">
              <a:buClr>
                <a:srgbClr val="FFC000"/>
              </a:buClr>
              <a:buSzPct val="120000"/>
              <a:defRPr/>
            </a:pPr>
            <a:r>
              <a:rPr lang="en-US" dirty="0">
                <a:solidFill>
                  <a:sysClr val="windowText" lastClr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December 9, 2024: DCRC held a discussion prioritizing future topics. Staff directed to review Tree Code.</a:t>
            </a:r>
          </a:p>
          <a:p>
            <a:endParaRPr lang="en-US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C587CDA4-B72B-945E-F71E-D4B7D54D479E}"/>
              </a:ext>
            </a:extLst>
          </p:cNvPr>
          <p:cNvSpPr txBox="1">
            <a:spLocks/>
          </p:cNvSpPr>
          <p:nvPr/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DCRC25-095M 4/13/2026</a:t>
            </a:r>
          </a:p>
        </p:txBody>
      </p:sp>
    </p:spTree>
    <p:extLst>
      <p:ext uri="{BB962C8B-B14F-4D97-AF65-F5344CB8AC3E}">
        <p14:creationId xmlns:p14="http://schemas.microsoft.com/office/powerpoint/2010/main" val="2543532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0B927-8EFC-E3D5-F791-ACF2C760F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5F4077-4347-0F19-F50E-F09D10A9B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025523"/>
            <a:ext cx="4942829" cy="2958275"/>
          </a:xfrm>
        </p:spPr>
        <p:txBody>
          <a:bodyPr/>
          <a:lstStyle/>
          <a:p>
            <a:pPr marL="341313">
              <a:buClr>
                <a:srgbClr val="FFC000"/>
              </a:buClr>
              <a:buSzPct val="120000"/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+mn-lt"/>
              </a:rPr>
              <a:t>Emphasis on Heritage trees</a:t>
            </a:r>
          </a:p>
          <a:p>
            <a:pPr marL="341313">
              <a:buClr>
                <a:srgbClr val="FFC000"/>
              </a:buClr>
              <a:buSzPct val="120000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Protection during construction</a:t>
            </a:r>
          </a:p>
          <a:p>
            <a:pPr marL="341313">
              <a:buClr>
                <a:srgbClr val="FFC000"/>
              </a:buClr>
              <a:buSzPct val="120000"/>
              <a:defRPr/>
            </a:pPr>
            <a:r>
              <a:rPr lang="en-US" dirty="0">
                <a:solidFill>
                  <a:sysClr val="windowText" lastClr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Industry best standards</a:t>
            </a:r>
          </a:p>
          <a:p>
            <a:pPr marL="341313">
              <a:buClr>
                <a:srgbClr val="FFC000"/>
              </a:buClr>
              <a:buSzPct val="120000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Revise </a:t>
            </a:r>
            <a:r>
              <a:rPr lang="en-US" dirty="0">
                <a:solidFill>
                  <a:sysClr val="windowText" lastClr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available incentives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1313">
              <a:buClr>
                <a:srgbClr val="FFC000"/>
              </a:buClr>
              <a:buSzPct val="120000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Updates to definitions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855EFF3-E270-671F-4744-E51171ADC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Code Review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970C18-73B3-738C-52B8-57B69BE95FD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3</a:t>
            </a:fld>
            <a:endParaRPr lang="en-US" noProof="0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DE984B2-7D90-AA4C-9193-92DDC95B3975}"/>
              </a:ext>
            </a:extLst>
          </p:cNvPr>
          <p:cNvSpPr txBox="1">
            <a:spLocks/>
          </p:cNvSpPr>
          <p:nvPr/>
        </p:nvSpPr>
        <p:spPr>
          <a:xfrm>
            <a:off x="354994" y="3211799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I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5894D1A7-93CC-491C-506A-A9F0BA59D7AA}"/>
              </a:ext>
            </a:extLst>
          </p:cNvPr>
          <p:cNvSpPr txBox="1">
            <a:spLocks/>
          </p:cNvSpPr>
          <p:nvPr/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DCRC25-095M 4/13/2026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BCBB12D-30F1-7CAB-0F64-8D35928DB0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Key areas of focus</a:t>
            </a:r>
          </a:p>
        </p:txBody>
      </p:sp>
      <p:pic>
        <p:nvPicPr>
          <p:cNvPr id="1026" name="Picture 2" descr="Arkansas Tree Database - Post Oak">
            <a:extLst>
              <a:ext uri="{FF2B5EF4-FFF2-40B4-BE49-F238E27FC236}">
                <a16:creationId xmlns:a16="http://schemas.microsoft.com/office/drawing/2014/main" id="{FBE95F44-9650-C78D-6058-22254C1FFF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" b="4343"/>
          <a:stretch>
            <a:fillRect/>
          </a:stretch>
        </p:blipFill>
        <p:spPr bwMode="auto">
          <a:xfrm>
            <a:off x="7315199" y="1435324"/>
            <a:ext cx="3720595" cy="51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325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B868CB-622E-4983-62A9-FAC688FD8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97014B-2E64-2E45-679D-2EE4595F1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3866" y="3273023"/>
            <a:ext cx="4942829" cy="2958275"/>
          </a:xfrm>
        </p:spPr>
        <p:txBody>
          <a:bodyPr/>
          <a:lstStyle/>
          <a:p>
            <a:pPr marL="342900" indent="-342900">
              <a:buClr>
                <a:srgbClr val="FFC000"/>
              </a:buClr>
              <a:buSzPct val="120000"/>
            </a:pPr>
            <a:r>
              <a:rPr lang="en-US" dirty="0"/>
              <a:t>Specification regarding location of tree protection fencing</a:t>
            </a:r>
          </a:p>
          <a:p>
            <a:pPr marL="342900" indent="-342900">
              <a:buClr>
                <a:srgbClr val="FFC000"/>
              </a:buClr>
              <a:buSzPct val="120000"/>
            </a:pPr>
            <a:r>
              <a:rPr lang="en-US" dirty="0"/>
              <a:t>Requirement of arborist plan for trees to be impacted by more than 20% of the area within the dripline</a:t>
            </a:r>
          </a:p>
          <a:p>
            <a:pPr marL="342900" indent="-342900">
              <a:buClr>
                <a:srgbClr val="FFC000"/>
              </a:buClr>
              <a:buSzPct val="120000"/>
            </a:pPr>
            <a:r>
              <a:rPr lang="en-US" dirty="0"/>
              <a:t>Revised existing language for clarity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9EE6F-F0F0-6DED-9933-2B424AA1F8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1380" y="2563477"/>
            <a:ext cx="3580268" cy="608895"/>
          </a:xfrm>
        </p:spPr>
        <p:txBody>
          <a:bodyPr/>
          <a:lstStyle/>
          <a:p>
            <a:r>
              <a:rPr lang="en-US" dirty="0"/>
              <a:t>Emphasis on Heritage Trees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BC3F6E-EDFE-8BAE-7A67-403456163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Addressing Focus Areas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43FB8-BE76-69E6-5CDF-37A264E3CEC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4</a:t>
            </a:fld>
            <a:endParaRPr lang="en-US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9562068-4B8F-4DF6-B96F-779A13EA0597}"/>
              </a:ext>
            </a:extLst>
          </p:cNvPr>
          <p:cNvSpPr txBox="1">
            <a:spLocks/>
          </p:cNvSpPr>
          <p:nvPr/>
        </p:nvSpPr>
        <p:spPr>
          <a:xfrm>
            <a:off x="6083866" y="2592228"/>
            <a:ext cx="3580268" cy="60889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 spc="3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Protection during construction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5401341-E709-60D6-8E67-D6B6D44AAEED}"/>
              </a:ext>
            </a:extLst>
          </p:cNvPr>
          <p:cNvSpPr txBox="1">
            <a:spLocks/>
          </p:cNvSpPr>
          <p:nvPr/>
        </p:nvSpPr>
        <p:spPr>
          <a:xfrm>
            <a:off x="354994" y="3211799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I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FFC000"/>
              </a:buClr>
              <a:buSzPct val="120000"/>
            </a:pPr>
            <a:r>
              <a:rPr lang="en-US" dirty="0"/>
              <a:t>Improved minimum tree protection fencing area for Heritage Trees</a:t>
            </a:r>
          </a:p>
          <a:p>
            <a:pPr marL="342900" indent="-342900">
              <a:buClr>
                <a:srgbClr val="FFC000"/>
              </a:buClr>
              <a:buSzPct val="120000"/>
            </a:pPr>
            <a:r>
              <a:rPr lang="en-US" dirty="0"/>
              <a:t>Required chain link fencing for Heritage Trees</a:t>
            </a:r>
          </a:p>
          <a:p>
            <a:pPr marL="342900" indent="-342900">
              <a:buClr>
                <a:srgbClr val="FFC000"/>
              </a:buClr>
              <a:buSzPct val="120000"/>
            </a:pPr>
            <a:r>
              <a:rPr lang="en-US" dirty="0"/>
              <a:t>Increased replacement rate and preservation credit for Heritage Trees</a:t>
            </a:r>
          </a:p>
          <a:p>
            <a:endParaRPr lang="en-US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A70A9916-86BE-36F8-A408-24E97AA258AC}"/>
              </a:ext>
            </a:extLst>
          </p:cNvPr>
          <p:cNvSpPr txBox="1">
            <a:spLocks/>
          </p:cNvSpPr>
          <p:nvPr/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DCRC25-095M 4/13/2026</a:t>
            </a:r>
          </a:p>
        </p:txBody>
      </p:sp>
    </p:spTree>
    <p:extLst>
      <p:ext uri="{BB962C8B-B14F-4D97-AF65-F5344CB8AC3E}">
        <p14:creationId xmlns:p14="http://schemas.microsoft.com/office/powerpoint/2010/main" val="3396161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5075C-AFF4-08F2-D7EF-44BDA928C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A12FD7-11F1-D329-2525-1F3A30BA6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3866" y="3273023"/>
            <a:ext cx="4942829" cy="2958275"/>
          </a:xfrm>
        </p:spPr>
        <p:txBody>
          <a:bodyPr/>
          <a:lstStyle/>
          <a:p>
            <a:pPr marL="342900" indent="-342900">
              <a:buClr>
                <a:srgbClr val="FFC000"/>
              </a:buClr>
              <a:buSzPct val="120000"/>
            </a:pPr>
            <a:r>
              <a:rPr lang="en-US" dirty="0"/>
              <a:t>Revised Heritage Tree definition to prioritize keystone species</a:t>
            </a:r>
          </a:p>
          <a:p>
            <a:pPr marL="342900" indent="-342900">
              <a:buClr>
                <a:srgbClr val="FFC000"/>
              </a:buClr>
              <a:buSzPct val="120000"/>
            </a:pPr>
            <a:r>
              <a:rPr lang="en-US" dirty="0"/>
              <a:t>Included “Fair” tree health category</a:t>
            </a:r>
          </a:p>
          <a:p>
            <a:pPr marL="342900" indent="-342900">
              <a:buClr>
                <a:srgbClr val="FFC000"/>
              </a:buClr>
              <a:buSzPct val="120000"/>
            </a:pPr>
            <a:r>
              <a:rPr lang="en-US" dirty="0"/>
              <a:t>Updated invasive species list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24C5F-24C4-4EE1-1E61-199198AAAA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1380" y="2563477"/>
            <a:ext cx="3580268" cy="608895"/>
          </a:xfrm>
        </p:spPr>
        <p:txBody>
          <a:bodyPr/>
          <a:lstStyle/>
          <a:p>
            <a:r>
              <a:rPr lang="en-US" dirty="0"/>
              <a:t>Industry best standards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EDD315-8A7C-6AA3-F2DB-EDB3E829E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Addressing Focus Areas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6F3919-52FF-2F79-08CB-A439BC2A1C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5</a:t>
            </a:fld>
            <a:endParaRPr lang="en-US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691F7E5-F1B9-9F3B-527C-8D06E82C0B63}"/>
              </a:ext>
            </a:extLst>
          </p:cNvPr>
          <p:cNvSpPr txBox="1">
            <a:spLocks/>
          </p:cNvSpPr>
          <p:nvPr/>
        </p:nvSpPr>
        <p:spPr>
          <a:xfrm>
            <a:off x="6083866" y="2592228"/>
            <a:ext cx="3580268" cy="60889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 spc="3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Updates to definitions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3167BEDD-3C2D-BD9B-ABBB-374F2D04B9D8}"/>
              </a:ext>
            </a:extLst>
          </p:cNvPr>
          <p:cNvSpPr txBox="1">
            <a:spLocks/>
          </p:cNvSpPr>
          <p:nvPr/>
        </p:nvSpPr>
        <p:spPr>
          <a:xfrm>
            <a:off x="354994" y="3211799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I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FFC000"/>
              </a:buClr>
              <a:buSzPct val="120000"/>
            </a:pPr>
            <a:r>
              <a:rPr lang="en-US" dirty="0"/>
              <a:t>Approved Tree Preservation Plan expiration time period</a:t>
            </a:r>
          </a:p>
          <a:p>
            <a:pPr marL="342900" indent="-342900">
              <a:buClr>
                <a:srgbClr val="FFC000"/>
              </a:buClr>
              <a:buSzPct val="120000"/>
            </a:pPr>
            <a:r>
              <a:rPr lang="en-US" dirty="0"/>
              <a:t>Revised “certified professional” list</a:t>
            </a:r>
          </a:p>
          <a:p>
            <a:pPr marL="342900" indent="-342900">
              <a:buClr>
                <a:srgbClr val="FFC000"/>
              </a:buClr>
              <a:buSzPct val="120000"/>
            </a:pPr>
            <a:r>
              <a:rPr lang="en-US" dirty="0"/>
              <a:t>Improved construction protections</a:t>
            </a:r>
          </a:p>
          <a:p>
            <a:pPr marL="342900" indent="-342900">
              <a:buClr>
                <a:srgbClr val="FFC000"/>
              </a:buClr>
              <a:buSzPct val="120000"/>
            </a:pPr>
            <a:r>
              <a:rPr lang="en-US" dirty="0"/>
              <a:t>Provided minimum soil volume for mitigation trees</a:t>
            </a:r>
          </a:p>
          <a:p>
            <a:pPr marL="342900" indent="-342900">
              <a:buClr>
                <a:srgbClr val="FFC000"/>
              </a:buClr>
              <a:buSzPct val="120000"/>
            </a:pPr>
            <a:endParaRPr lang="en-US" dirty="0"/>
          </a:p>
          <a:p>
            <a:endParaRPr lang="en-US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E99BA665-2FD2-B60A-4C0D-FC00F1B2A780}"/>
              </a:ext>
            </a:extLst>
          </p:cNvPr>
          <p:cNvSpPr txBox="1">
            <a:spLocks/>
          </p:cNvSpPr>
          <p:nvPr/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DCRC25-095M 4/13/2026</a:t>
            </a:r>
          </a:p>
        </p:txBody>
      </p:sp>
    </p:spTree>
    <p:extLst>
      <p:ext uri="{BB962C8B-B14F-4D97-AF65-F5344CB8AC3E}">
        <p14:creationId xmlns:p14="http://schemas.microsoft.com/office/powerpoint/2010/main" val="1082022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76D49-7AC8-98F3-B5E9-FE0DEB5F7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1A6AA21-2B60-AC01-B907-F7735B75050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6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99BAF9-B184-921E-82E6-0F3BDAA78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ct val="120000"/>
              <a:tabLst/>
              <a:defRPr/>
            </a:pPr>
            <a:r>
              <a:rPr lang="en-US" dirty="0"/>
              <a:t>Incentive Amendments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69B494-12BC-595D-1F9E-0D47C4AFAC9C}"/>
              </a:ext>
            </a:extLst>
          </p:cNvPr>
          <p:cNvSpPr txBox="1"/>
          <p:nvPr/>
        </p:nvSpPr>
        <p:spPr>
          <a:xfrm>
            <a:off x="518678" y="1801493"/>
            <a:ext cx="1131040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Upland habitat ESA preservation incentive</a:t>
            </a:r>
          </a:p>
          <a:p>
            <a:pPr marL="342900" indent="-342900"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Incentivized understory preservation</a:t>
            </a:r>
          </a:p>
          <a:p>
            <a:pPr marL="342900" indent="-342900"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Invasive species removal incentive</a:t>
            </a:r>
          </a:p>
          <a:p>
            <a:pPr marL="342900" indent="-342900"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Height increase allowed where additional height allows for the preservation of trees</a:t>
            </a:r>
          </a:p>
          <a:p>
            <a:pPr marL="342900" indent="-342900"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Off-site trees: may be granted slight preservation credit if protected</a:t>
            </a:r>
          </a:p>
          <a:p>
            <a:pPr marL="342900" indent="-342900"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Trees adjacent to a residential property may be given additional preservation credit</a:t>
            </a:r>
          </a:p>
          <a:p>
            <a:pPr marL="342900" indent="-342900"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1046287-A04B-6A10-4BDD-2725994895B2}"/>
              </a:ext>
            </a:extLst>
          </p:cNvPr>
          <p:cNvSpPr txBox="1">
            <a:spLocks/>
          </p:cNvSpPr>
          <p:nvPr/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DCRC25-095M 4/13/2026</a:t>
            </a:r>
          </a:p>
        </p:txBody>
      </p:sp>
    </p:spTree>
    <p:extLst>
      <p:ext uri="{BB962C8B-B14F-4D97-AF65-F5344CB8AC3E}">
        <p14:creationId xmlns:p14="http://schemas.microsoft.com/office/powerpoint/2010/main" val="339289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854909-AD02-B3B1-F618-1323C81A8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28645673-6DC4-F63B-B08E-58128E2F8CA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0B1E18-2F48-2DC1-7B1A-524E9A4FA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ct val="120000"/>
              <a:tabLst/>
              <a:defRPr/>
            </a:pPr>
            <a:r>
              <a:rPr lang="en-US" dirty="0"/>
              <a:t>Miscellaneous Amendments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156E54-D0C9-9757-43C1-E50EC8BF67A7}"/>
              </a:ext>
            </a:extLst>
          </p:cNvPr>
          <p:cNvSpPr txBox="1"/>
          <p:nvPr/>
        </p:nvSpPr>
        <p:spPr>
          <a:xfrm>
            <a:off x="543063" y="1776093"/>
            <a:ext cx="1131040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TLGC 40-50% reduction removed</a:t>
            </a:r>
          </a:p>
          <a:p>
            <a:pPr>
              <a:buClr>
                <a:srgbClr val="FFC000"/>
              </a:buClr>
              <a:buSzPct val="120000"/>
            </a:pPr>
            <a:endParaRPr lang="en-US" dirty="0"/>
          </a:p>
          <a:p>
            <a:pPr marL="342900" indent="-342900"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Size categories within Heritage and Quality definitions</a:t>
            </a:r>
          </a:p>
          <a:p>
            <a:pPr marL="800100" lvl="1" indent="-342900"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6”-12”</a:t>
            </a:r>
          </a:p>
          <a:p>
            <a:pPr marL="800100" lvl="1" indent="-342900"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12”-24”</a:t>
            </a:r>
          </a:p>
          <a:p>
            <a:pPr marL="800100" lvl="1" indent="-342900"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24”+</a:t>
            </a:r>
          </a:p>
          <a:p>
            <a:pPr lvl="1">
              <a:buClr>
                <a:srgbClr val="FFC000"/>
              </a:buClr>
              <a:buSzPct val="120000"/>
            </a:pPr>
            <a:endParaRPr lang="en-US" dirty="0"/>
          </a:p>
          <a:p>
            <a:pPr marL="342900" indent="-342900"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Sites applying for reduced preservation will pay higher mitigation rates for all trees, rather than the 10% delta</a:t>
            </a:r>
          </a:p>
          <a:p>
            <a:pPr>
              <a:buClr>
                <a:srgbClr val="FFC000"/>
              </a:buClr>
              <a:buSzPct val="120000"/>
            </a:pPr>
            <a:endParaRPr lang="en-US" dirty="0"/>
          </a:p>
          <a:p>
            <a:pPr marL="342900" indent="-342900"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Tree Preservation Relief approved to be processed through the Zoning Board of Adjustment, rather than City Council</a:t>
            </a:r>
          </a:p>
          <a:p>
            <a:pPr marL="342900" indent="-342900"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Infill Development considerations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74BB55D-D66A-4558-4533-C1C2099D75CA}"/>
              </a:ext>
            </a:extLst>
          </p:cNvPr>
          <p:cNvSpPr txBox="1">
            <a:spLocks/>
          </p:cNvSpPr>
          <p:nvPr/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DCRC25-095M 4/13/2026</a:t>
            </a:r>
          </a:p>
        </p:txBody>
      </p:sp>
    </p:spTree>
    <p:extLst>
      <p:ext uri="{BB962C8B-B14F-4D97-AF65-F5344CB8AC3E}">
        <p14:creationId xmlns:p14="http://schemas.microsoft.com/office/powerpoint/2010/main" val="3987650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69D4BCF2-C773-495F-A4D5-860FB6A2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29" y="323132"/>
            <a:ext cx="8333222" cy="93979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Questions</a:t>
            </a:r>
            <a:endParaRPr lang="en-US" b="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3" name="Picture Placeholder 7">
            <a:extLst>
              <a:ext uri="{FF2B5EF4-FFF2-40B4-BE49-F238E27FC236}">
                <a16:creationId xmlns:a16="http://schemas.microsoft.com/office/drawing/2014/main" id="{34C4C44E-567D-2949-A222-B0A2D893E2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531" r="20531"/>
          <a:stretch/>
        </p:blipFill>
        <p:spPr>
          <a:xfrm>
            <a:off x="6872032" y="1055548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463426-8787-475F-A7F9-CBE15C4AF72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0DC740D-0FBC-89B0-533E-6BFED6D7B486}"/>
              </a:ext>
            </a:extLst>
          </p:cNvPr>
          <p:cNvSpPr txBox="1">
            <a:spLocks/>
          </p:cNvSpPr>
          <p:nvPr/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DCRC25-095M 4/13/2026</a:t>
            </a:r>
          </a:p>
        </p:txBody>
      </p:sp>
    </p:spTree>
    <p:extLst>
      <p:ext uri="{BB962C8B-B14F-4D97-AF65-F5344CB8AC3E}">
        <p14:creationId xmlns:p14="http://schemas.microsoft.com/office/powerpoint/2010/main" val="2009224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4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951641_Hexagon presentation light_AAS_v4" id="{358289A0-A26B-433F-AD2B-1F8832C96153}" vid="{92CDC91D-95BF-4897-87D6-494563DF79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67E07BD6408B4085F45BD1278A510E" ma:contentTypeVersion="7" ma:contentTypeDescription="Create a new document." ma:contentTypeScope="" ma:versionID="d24adc1e80ad09c8162391b628a0ac82">
  <xsd:schema xmlns:xsd="http://www.w3.org/2001/XMLSchema" xmlns:xs="http://www.w3.org/2001/XMLSchema" xmlns:p="http://schemas.microsoft.com/office/2006/metadata/properties" xmlns:ns2="bfc3f9a6-dc0d-4a5f-a8d7-efe6d08145fe" targetNamespace="http://schemas.microsoft.com/office/2006/metadata/properties" ma:root="true" ma:fieldsID="1033c0f9b2159b85c4a5aeb3231400ae" ns2:_="">
    <xsd:import namespace="bfc3f9a6-dc0d-4a5f-a8d7-efe6d08145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c3f9a6-dc0d-4a5f-a8d7-efe6d08145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80A5AF1-8C57-4290-936E-5FD27C9572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B78846-D0CF-4788-AC3E-7AC96763CC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c3f9a6-dc0d-4a5f-a8d7-efe6d08145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87F4215-C6BB-44A3-9A5E-9446E6835900}">
  <ds:schemaRefs>
    <ds:schemaRef ds:uri="16c05727-aa75-4e4a-9b5f-8a80a1165891"/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71af3243-3dd4-4a8d-8c0d-dd76da1f02a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Hexagon presentation light</Template>
  <TotalTime>1998</TotalTime>
  <Words>347</Words>
  <Application>Microsoft Office PowerPoint</Application>
  <PresentationFormat>Widescreen</PresentationFormat>
  <Paragraphs>78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Tahoma</vt:lpstr>
      <vt:lpstr>Times New Roman</vt:lpstr>
      <vt:lpstr>Office Theme</vt:lpstr>
      <vt:lpstr>DDC 7.7.4: Tree Preservation</vt:lpstr>
      <vt:lpstr>Tree Code Review</vt:lpstr>
      <vt:lpstr>Tree Code Review</vt:lpstr>
      <vt:lpstr>Addressing Focus Areas</vt:lpstr>
      <vt:lpstr>Addressing Focus Areas</vt:lpstr>
      <vt:lpstr>Incentive Amendments</vt:lpstr>
      <vt:lpstr>Miscellaneous Amendments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VanArsdale, Bryce</dc:creator>
  <cp:lastModifiedBy>VanArsdale, Bryce</cp:lastModifiedBy>
  <cp:revision>18</cp:revision>
  <cp:lastPrinted>2025-04-25T15:37:22Z</cp:lastPrinted>
  <dcterms:created xsi:type="dcterms:W3CDTF">2021-12-21T22:26:34Z</dcterms:created>
  <dcterms:modified xsi:type="dcterms:W3CDTF">2026-04-23T12:57:34Z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0x0101001C67E07BD6408B4085F45BD1278A510E</vt:lpwstr>
  </property>
</Properties>
</file>