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Montserrat" panose="00000500000000000000" pitchFamily="2" charset="0"/>
      <p:regular r:id="rId14"/>
    </p:embeddedFont>
    <p:embeddedFont>
      <p:font typeface="Montserrat Bold" panose="00000800000000000000" charset="0"/>
      <p:regular r:id="rId15"/>
    </p:embeddedFont>
    <p:embeddedFont>
      <p:font typeface="Montserrat Italics" panose="020B0604020202020204" charset="0"/>
      <p:regular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2" d="100"/>
          <a:sy n="52" d="100"/>
        </p:scale>
        <p:origin x="85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83B0C-20A6-4012-B132-B8B213D40E32}"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3E1EF9-6DCE-4AEC-A186-97AEA62E8C04}" type="slidenum">
              <a:rPr lang="en-US" smtClean="0"/>
              <a:t>‹#›</a:t>
            </a:fld>
            <a:endParaRPr lang="en-US"/>
          </a:p>
        </p:txBody>
      </p:sp>
    </p:spTree>
    <p:extLst>
      <p:ext uri="{BB962C8B-B14F-4D97-AF65-F5344CB8AC3E}">
        <p14:creationId xmlns:p14="http://schemas.microsoft.com/office/powerpoint/2010/main" val="2051703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3E1EF9-6DCE-4AEC-A186-97AEA62E8C04}" type="slidenum">
              <a:rPr lang="en-US" smtClean="0"/>
              <a:t>3</a:t>
            </a:fld>
            <a:endParaRPr lang="en-US"/>
          </a:p>
        </p:txBody>
      </p:sp>
    </p:spTree>
    <p:extLst>
      <p:ext uri="{BB962C8B-B14F-4D97-AF65-F5344CB8AC3E}">
        <p14:creationId xmlns:p14="http://schemas.microsoft.com/office/powerpoint/2010/main" val="91036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1.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notesSlide" Target="../notesSlides/notesSlide1.xml"/><Relationship Id="rId16" Type="http://schemas.openxmlformats.org/officeDocument/2006/relationships/image" Target="../media/image15.sv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madeyoulookbaltimore.org" TargetMode="External"/><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ruraldesignguide.com/visually-separated/pedestrian-lan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sp>
        <p:nvSpPr>
          <p:cNvPr id="2" name="Freeform 2"/>
          <p:cNvSpPr/>
          <p:nvPr/>
        </p:nvSpPr>
        <p:spPr>
          <a:xfrm>
            <a:off x="14473601" y="5610225"/>
            <a:ext cx="3517624" cy="4581537"/>
          </a:xfrm>
          <a:custGeom>
            <a:avLst/>
            <a:gdLst/>
            <a:ahLst/>
            <a:cxnLst/>
            <a:rect l="l" t="t" r="r" b="b"/>
            <a:pathLst>
              <a:path w="3517624" h="4581537">
                <a:moveTo>
                  <a:pt x="0" y="0"/>
                </a:moveTo>
                <a:lnTo>
                  <a:pt x="3517623" y="0"/>
                </a:lnTo>
                <a:lnTo>
                  <a:pt x="3517623" y="4581537"/>
                </a:lnTo>
                <a:lnTo>
                  <a:pt x="0" y="4581537"/>
                </a:lnTo>
                <a:lnTo>
                  <a:pt x="0" y="0"/>
                </a:lnTo>
                <a:close/>
              </a:path>
            </a:pathLst>
          </a:custGeom>
          <a:blipFill>
            <a:blip r:embed="rId2"/>
            <a:stretch>
              <a:fillRect/>
            </a:stretch>
          </a:blipFill>
        </p:spPr>
        <p:txBody>
          <a:bodyPr/>
          <a:lstStyle/>
          <a:p>
            <a:endParaRPr lang="en-US"/>
          </a:p>
        </p:txBody>
      </p:sp>
      <p:sp>
        <p:nvSpPr>
          <p:cNvPr id="3" name="AutoShape 3"/>
          <p:cNvSpPr/>
          <p:nvPr/>
        </p:nvSpPr>
        <p:spPr>
          <a:xfrm>
            <a:off x="1028700" y="2469985"/>
            <a:ext cx="9873212" cy="0"/>
          </a:xfrm>
          <a:prstGeom prst="line">
            <a:avLst/>
          </a:prstGeom>
          <a:ln w="38100" cap="flat">
            <a:solidFill>
              <a:srgbClr val="E3AA0F"/>
            </a:solidFill>
            <a:prstDash val="solid"/>
            <a:headEnd type="none" w="sm" len="sm"/>
            <a:tailEnd type="none" w="sm" len="sm"/>
          </a:ln>
        </p:spPr>
        <p:txBody>
          <a:bodyPr/>
          <a:lstStyle/>
          <a:p>
            <a:endParaRPr lang="en-US"/>
          </a:p>
        </p:txBody>
      </p:sp>
      <p:sp>
        <p:nvSpPr>
          <p:cNvPr id="4" name="Freeform 4"/>
          <p:cNvSpPr/>
          <p:nvPr/>
        </p:nvSpPr>
        <p:spPr>
          <a:xfrm>
            <a:off x="1028700" y="5610225"/>
            <a:ext cx="9349414" cy="3650167"/>
          </a:xfrm>
          <a:custGeom>
            <a:avLst/>
            <a:gdLst/>
            <a:ahLst/>
            <a:cxnLst/>
            <a:rect l="l" t="t" r="r" b="b"/>
            <a:pathLst>
              <a:path w="9349414" h="3650167">
                <a:moveTo>
                  <a:pt x="0" y="0"/>
                </a:moveTo>
                <a:lnTo>
                  <a:pt x="9349414" y="0"/>
                </a:lnTo>
                <a:lnTo>
                  <a:pt x="9349414" y="3650167"/>
                </a:lnTo>
                <a:lnTo>
                  <a:pt x="0" y="3650167"/>
                </a:lnTo>
                <a:lnTo>
                  <a:pt x="0" y="0"/>
                </a:lnTo>
                <a:close/>
              </a:path>
            </a:pathLst>
          </a:custGeom>
          <a:blipFill>
            <a:blip r:embed="rId3"/>
            <a:stretch>
              <a:fillRect/>
            </a:stretch>
          </a:blipFill>
        </p:spPr>
        <p:txBody>
          <a:bodyPr/>
          <a:lstStyle/>
          <a:p>
            <a:endParaRPr lang="en-US"/>
          </a:p>
        </p:txBody>
      </p:sp>
      <p:sp>
        <p:nvSpPr>
          <p:cNvPr id="5" name="TextBox 5"/>
          <p:cNvSpPr txBox="1"/>
          <p:nvPr/>
        </p:nvSpPr>
        <p:spPr>
          <a:xfrm>
            <a:off x="1028700" y="447162"/>
            <a:ext cx="16657556" cy="1571625"/>
          </a:xfrm>
          <a:prstGeom prst="rect">
            <a:avLst/>
          </a:prstGeom>
        </p:spPr>
        <p:txBody>
          <a:bodyPr lIns="0" tIns="0" rIns="0" bIns="0" rtlCol="0" anchor="t">
            <a:spAutoFit/>
          </a:bodyPr>
          <a:lstStyle/>
          <a:p>
            <a:pPr algn="l">
              <a:lnSpc>
                <a:spcPts val="6300"/>
              </a:lnSpc>
            </a:pPr>
            <a:r>
              <a:rPr lang="en-US" sz="4500" b="1">
                <a:solidFill>
                  <a:srgbClr val="142E53"/>
                </a:solidFill>
                <a:latin typeface="Montserrat Bold"/>
                <a:ea typeface="Montserrat Bold"/>
                <a:cs typeface="Montserrat Bold"/>
                <a:sym typeface="Montserrat Bold"/>
              </a:rPr>
              <a:t>Charles County Government </a:t>
            </a:r>
          </a:p>
          <a:p>
            <a:pPr algn="l">
              <a:lnSpc>
                <a:spcPts val="6300"/>
              </a:lnSpc>
            </a:pPr>
            <a:r>
              <a:rPr lang="en-US" sz="4500" b="1">
                <a:solidFill>
                  <a:srgbClr val="142E53"/>
                </a:solidFill>
                <a:latin typeface="Montserrat Bold"/>
                <a:ea typeface="Montserrat Bold"/>
                <a:cs typeface="Montserrat Bold"/>
                <a:sym typeface="Montserrat Bold"/>
              </a:rPr>
              <a:t>Collaborative Community Improvement Project (CCIP)</a:t>
            </a:r>
          </a:p>
        </p:txBody>
      </p:sp>
      <p:sp>
        <p:nvSpPr>
          <p:cNvPr id="6" name="TextBox 6"/>
          <p:cNvSpPr txBox="1"/>
          <p:nvPr/>
        </p:nvSpPr>
        <p:spPr>
          <a:xfrm>
            <a:off x="1028700" y="2831935"/>
            <a:ext cx="15739044" cy="1571625"/>
          </a:xfrm>
          <a:prstGeom prst="rect">
            <a:avLst/>
          </a:prstGeom>
        </p:spPr>
        <p:txBody>
          <a:bodyPr lIns="0" tIns="0" rIns="0" bIns="0" rtlCol="0" anchor="t">
            <a:spAutoFit/>
          </a:bodyPr>
          <a:lstStyle/>
          <a:p>
            <a:pPr algn="l">
              <a:lnSpc>
                <a:spcPts val="6300"/>
              </a:lnSpc>
            </a:pPr>
            <a:r>
              <a:rPr lang="en-US" sz="4500" b="1">
                <a:solidFill>
                  <a:srgbClr val="000000"/>
                </a:solidFill>
                <a:latin typeface="Montserrat Bold"/>
                <a:ea typeface="Montserrat Bold"/>
                <a:cs typeface="Montserrat Bold"/>
                <a:sym typeface="Montserrat Bold"/>
              </a:rPr>
              <a:t>Update for the Board of County Commissioners</a:t>
            </a:r>
          </a:p>
          <a:p>
            <a:pPr algn="l">
              <a:lnSpc>
                <a:spcPts val="6300"/>
              </a:lnSpc>
            </a:pPr>
            <a:r>
              <a:rPr lang="en-US" sz="4500">
                <a:solidFill>
                  <a:srgbClr val="142E53"/>
                </a:solidFill>
                <a:latin typeface="Montserrat"/>
                <a:ea typeface="Montserrat"/>
                <a:cs typeface="Montserrat"/>
                <a:sym typeface="Montserrat"/>
              </a:rPr>
              <a:t>July 21,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6610931" cy="9049945"/>
            <a:chOff x="0" y="0"/>
            <a:chExt cx="4374895" cy="2383525"/>
          </a:xfrm>
        </p:grpSpPr>
        <p:sp>
          <p:nvSpPr>
            <p:cNvPr id="3" name="Freeform 3"/>
            <p:cNvSpPr/>
            <p:nvPr/>
          </p:nvSpPr>
          <p:spPr>
            <a:xfrm>
              <a:off x="0" y="0"/>
              <a:ext cx="4374895" cy="2383524"/>
            </a:xfrm>
            <a:custGeom>
              <a:avLst/>
              <a:gdLst/>
              <a:ahLst/>
              <a:cxnLst/>
              <a:rect l="l" t="t" r="r" b="b"/>
              <a:pathLst>
                <a:path w="4374895" h="2383524">
                  <a:moveTo>
                    <a:pt x="23770" y="0"/>
                  </a:moveTo>
                  <a:lnTo>
                    <a:pt x="4351125" y="0"/>
                  </a:lnTo>
                  <a:cubicBezTo>
                    <a:pt x="4364253" y="0"/>
                    <a:pt x="4374895" y="10642"/>
                    <a:pt x="4374895" y="23770"/>
                  </a:cubicBezTo>
                  <a:lnTo>
                    <a:pt x="4374895" y="2359755"/>
                  </a:lnTo>
                  <a:cubicBezTo>
                    <a:pt x="4374895" y="2366059"/>
                    <a:pt x="4372391" y="2372105"/>
                    <a:pt x="4367933" y="2376562"/>
                  </a:cubicBezTo>
                  <a:cubicBezTo>
                    <a:pt x="4363476" y="2381020"/>
                    <a:pt x="4357430" y="2383524"/>
                    <a:pt x="4351125" y="2383524"/>
                  </a:cubicBezTo>
                  <a:lnTo>
                    <a:pt x="23770" y="2383524"/>
                  </a:lnTo>
                  <a:cubicBezTo>
                    <a:pt x="10642" y="2383524"/>
                    <a:pt x="0" y="2372882"/>
                    <a:pt x="0" y="2359755"/>
                  </a:cubicBezTo>
                  <a:lnTo>
                    <a:pt x="0" y="23770"/>
                  </a:lnTo>
                  <a:cubicBezTo>
                    <a:pt x="0" y="10642"/>
                    <a:pt x="10642" y="0"/>
                    <a:pt x="23770" y="0"/>
                  </a:cubicBezTo>
                  <a:close/>
                </a:path>
              </a:pathLst>
            </a:custGeom>
            <a:solidFill>
              <a:srgbClr val="FFFFFF"/>
            </a:solidFill>
          </p:spPr>
          <p:txBody>
            <a:bodyPr/>
            <a:lstStyle/>
            <a:p>
              <a:endParaRPr lang="en-US"/>
            </a:p>
          </p:txBody>
        </p:sp>
        <p:sp>
          <p:nvSpPr>
            <p:cNvPr id="4" name="TextBox 4"/>
            <p:cNvSpPr txBox="1"/>
            <p:nvPr/>
          </p:nvSpPr>
          <p:spPr>
            <a:xfrm>
              <a:off x="0" y="-38100"/>
              <a:ext cx="4374895"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133600" y="148847"/>
            <a:ext cx="12478945"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Additional (non-capitol) CCIP projects</a:t>
            </a:r>
          </a:p>
        </p:txBody>
      </p:sp>
      <p:sp>
        <p:nvSpPr>
          <p:cNvPr id="7" name="TextBox 7"/>
          <p:cNvSpPr txBox="1"/>
          <p:nvPr/>
        </p:nvSpPr>
        <p:spPr>
          <a:xfrm>
            <a:off x="1028700" y="1311872"/>
            <a:ext cx="15590307" cy="7584449"/>
          </a:xfrm>
          <a:prstGeom prst="rect">
            <a:avLst/>
          </a:prstGeom>
        </p:spPr>
        <p:txBody>
          <a:bodyPr lIns="0" tIns="0" rIns="0" bIns="0" rtlCol="0" anchor="t">
            <a:spAutoFit/>
          </a:bodyPr>
          <a:lstStyle/>
          <a:p>
            <a:pPr marL="518158" lvl="1" indent="-259079" algn="l">
              <a:lnSpc>
                <a:spcPts val="3359"/>
              </a:lnSpc>
              <a:buFont typeface="Arial"/>
              <a:buChar char="•"/>
            </a:pPr>
            <a:r>
              <a:rPr lang="en-US" sz="2399" b="1" dirty="0">
                <a:solidFill>
                  <a:srgbClr val="000000"/>
                </a:solidFill>
                <a:latin typeface="Montserrat Bold"/>
                <a:ea typeface="Montserrat Bold"/>
                <a:cs typeface="Montserrat Bold"/>
                <a:sym typeface="Montserrat Bold"/>
              </a:rPr>
              <a:t>Bryans Road/Indian Head “Neighbor” Academy</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A condensed Citizens Academy model program (2-4 classes) for residents in this area to learn specifically about their community.  This program would be held in the CCPL Potomac Branch meeting room.</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This component will require pre-registration with a mandatory minimum to ensure maximization of employee resources</a:t>
            </a:r>
          </a:p>
          <a:p>
            <a:pPr marL="539748" lvl="1" indent="-269874" algn="l">
              <a:lnSpc>
                <a:spcPts val="3499"/>
              </a:lnSpc>
              <a:buFont typeface="Arial"/>
              <a:buChar char="•"/>
            </a:pPr>
            <a:r>
              <a:rPr lang="en-US" sz="2499" b="1" dirty="0">
                <a:solidFill>
                  <a:srgbClr val="000000"/>
                </a:solidFill>
                <a:latin typeface="Montserrat Bold"/>
                <a:ea typeface="Montserrat Bold"/>
                <a:cs typeface="Montserrat Bold"/>
                <a:sym typeface="Montserrat Bold"/>
              </a:rPr>
              <a:t>·Entrance to County Sign Improvements</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Improvements to signage and visibility to create more beautified entrance to county</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Department of Public Works is exploring ownership/right of way with State Highway Administration to determine ability to move forward</a:t>
            </a:r>
          </a:p>
          <a:p>
            <a:pPr marL="539748" lvl="1" indent="-269874" algn="l">
              <a:lnSpc>
                <a:spcPts val="3499"/>
              </a:lnSpc>
              <a:buFont typeface="Arial"/>
              <a:buChar char="•"/>
            </a:pPr>
            <a:r>
              <a:rPr lang="en-US" sz="2499" b="1" dirty="0">
                <a:solidFill>
                  <a:srgbClr val="000000"/>
                </a:solidFill>
                <a:latin typeface="Montserrat Bold"/>
                <a:ea typeface="Montserrat Bold"/>
                <a:cs typeface="Montserrat Bold"/>
                <a:sym typeface="Montserrat Bold"/>
              </a:rPr>
              <a:t>Programming at Village Green Park</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Communications &amp; Engagement team will work with departments, affiliate partners, and local non-profits to develop opportunities for community gathering and programming in this space. .</a:t>
            </a:r>
          </a:p>
          <a:p>
            <a:pPr marL="539748" lvl="1" indent="-269874" algn="l">
              <a:lnSpc>
                <a:spcPts val="3499"/>
              </a:lnSpc>
              <a:buFont typeface="Arial"/>
              <a:buChar char="•"/>
            </a:pPr>
            <a:r>
              <a:rPr lang="en-US" sz="2499" b="1" dirty="0">
                <a:solidFill>
                  <a:srgbClr val="000000"/>
                </a:solidFill>
                <a:latin typeface="Montserrat Bold"/>
                <a:ea typeface="Montserrat Bold"/>
                <a:cs typeface="Montserrat Bold"/>
                <a:sym typeface="Montserrat Bold"/>
              </a:rPr>
              <a:t>More Intentional Use of Green Space in Village Green</a:t>
            </a:r>
          </a:p>
          <a:p>
            <a:pPr marL="1079496" lvl="2" indent="-359832" algn="l">
              <a:lnSpc>
                <a:spcPts val="3499"/>
              </a:lnSpc>
              <a:buFont typeface="Arial"/>
              <a:buChar char="⚬"/>
            </a:pPr>
            <a:r>
              <a:rPr lang="en-US" sz="2499" dirty="0">
                <a:solidFill>
                  <a:srgbClr val="000000"/>
                </a:solidFill>
                <a:latin typeface="Montserrat"/>
                <a:ea typeface="Montserrat"/>
                <a:cs typeface="Montserrat"/>
                <a:sym typeface="Montserrat"/>
              </a:rPr>
              <a:t>Balancing security with native grasses to ensure protection of environment, enhance community attractiveness, and promote a more welcoming environment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6610931" cy="9049945"/>
            <a:chOff x="0" y="0"/>
            <a:chExt cx="4374895" cy="2383525"/>
          </a:xfrm>
        </p:grpSpPr>
        <p:sp>
          <p:nvSpPr>
            <p:cNvPr id="3" name="Freeform 3"/>
            <p:cNvSpPr/>
            <p:nvPr/>
          </p:nvSpPr>
          <p:spPr>
            <a:xfrm>
              <a:off x="0" y="0"/>
              <a:ext cx="4374895" cy="2383524"/>
            </a:xfrm>
            <a:custGeom>
              <a:avLst/>
              <a:gdLst/>
              <a:ahLst/>
              <a:cxnLst/>
              <a:rect l="l" t="t" r="r" b="b"/>
              <a:pathLst>
                <a:path w="4374895" h="2383524">
                  <a:moveTo>
                    <a:pt x="23770" y="0"/>
                  </a:moveTo>
                  <a:lnTo>
                    <a:pt x="4351125" y="0"/>
                  </a:lnTo>
                  <a:cubicBezTo>
                    <a:pt x="4364253" y="0"/>
                    <a:pt x="4374895" y="10642"/>
                    <a:pt x="4374895" y="23770"/>
                  </a:cubicBezTo>
                  <a:lnTo>
                    <a:pt x="4374895" y="2359755"/>
                  </a:lnTo>
                  <a:cubicBezTo>
                    <a:pt x="4374895" y="2366059"/>
                    <a:pt x="4372391" y="2372105"/>
                    <a:pt x="4367933" y="2376562"/>
                  </a:cubicBezTo>
                  <a:cubicBezTo>
                    <a:pt x="4363476" y="2381020"/>
                    <a:pt x="4357430" y="2383524"/>
                    <a:pt x="4351125" y="2383524"/>
                  </a:cubicBezTo>
                  <a:lnTo>
                    <a:pt x="23770" y="2383524"/>
                  </a:lnTo>
                  <a:cubicBezTo>
                    <a:pt x="10642" y="2383524"/>
                    <a:pt x="0" y="2372882"/>
                    <a:pt x="0" y="2359755"/>
                  </a:cubicBezTo>
                  <a:lnTo>
                    <a:pt x="0" y="23770"/>
                  </a:lnTo>
                  <a:cubicBezTo>
                    <a:pt x="0" y="10642"/>
                    <a:pt x="10642" y="0"/>
                    <a:pt x="23770" y="0"/>
                  </a:cubicBezTo>
                  <a:close/>
                </a:path>
              </a:pathLst>
            </a:custGeom>
            <a:solidFill>
              <a:srgbClr val="FFFFFF"/>
            </a:solidFill>
          </p:spPr>
          <p:txBody>
            <a:bodyPr/>
            <a:lstStyle/>
            <a:p>
              <a:endParaRPr lang="en-US"/>
            </a:p>
          </p:txBody>
        </p:sp>
        <p:sp>
          <p:nvSpPr>
            <p:cNvPr id="4" name="TextBox 4"/>
            <p:cNvSpPr txBox="1"/>
            <p:nvPr/>
          </p:nvSpPr>
          <p:spPr>
            <a:xfrm>
              <a:off x="0" y="-38100"/>
              <a:ext cx="4374895"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5029200" y="123575"/>
            <a:ext cx="6672597"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Moving Forward</a:t>
            </a:r>
          </a:p>
        </p:txBody>
      </p:sp>
      <p:sp>
        <p:nvSpPr>
          <p:cNvPr id="7" name="TextBox 7"/>
          <p:cNvSpPr txBox="1"/>
          <p:nvPr/>
        </p:nvSpPr>
        <p:spPr>
          <a:xfrm>
            <a:off x="1028700" y="2019300"/>
            <a:ext cx="15590307" cy="9175116"/>
          </a:xfrm>
          <a:prstGeom prst="rect">
            <a:avLst/>
          </a:prstGeom>
        </p:spPr>
        <p:txBody>
          <a:bodyPr lIns="0" tIns="0" rIns="0" bIns="0" rtlCol="0" anchor="t">
            <a:spAutoFit/>
          </a:bodyPr>
          <a:lstStyle/>
          <a:p>
            <a:pPr marL="928358" lvl="1" indent="-464179" algn="l">
              <a:lnSpc>
                <a:spcPts val="6019"/>
              </a:lnSpc>
              <a:buFont typeface="Arial"/>
              <a:buChar char="•"/>
            </a:pPr>
            <a:r>
              <a:rPr lang="en-US" sz="4299" b="1" dirty="0">
                <a:solidFill>
                  <a:srgbClr val="000000"/>
                </a:solidFill>
                <a:latin typeface="Montserrat" panose="00000500000000000000" pitchFamily="2" charset="0"/>
                <a:ea typeface="Montserrat Bold"/>
                <a:cs typeface="Montserrat Bold"/>
                <a:sym typeface="Montserrat Bold"/>
              </a:rPr>
              <a:t>FEEDBACK</a:t>
            </a:r>
            <a:r>
              <a:rPr lang="en-US" sz="4299" dirty="0">
                <a:solidFill>
                  <a:srgbClr val="000000"/>
                </a:solidFill>
                <a:latin typeface="Montserrat" panose="00000500000000000000" pitchFamily="2" charset="0"/>
                <a:ea typeface="Montserrat Bold"/>
                <a:cs typeface="Montserrat Bold"/>
                <a:sym typeface="Montserrat Bold"/>
              </a:rPr>
              <a:t>: Are you comfortable with the direction in which we are moving?</a:t>
            </a:r>
          </a:p>
          <a:p>
            <a:pPr algn="l">
              <a:lnSpc>
                <a:spcPts val="6019"/>
              </a:lnSpc>
            </a:pPr>
            <a:endParaRPr lang="en-US" sz="4299" dirty="0">
              <a:solidFill>
                <a:srgbClr val="000000"/>
              </a:solidFill>
              <a:latin typeface="Montserrat" panose="00000500000000000000" pitchFamily="2" charset="0"/>
              <a:ea typeface="Montserrat Bold"/>
              <a:cs typeface="Montserrat Bold"/>
              <a:sym typeface="Montserrat Bold"/>
            </a:endParaRPr>
          </a:p>
          <a:p>
            <a:pPr marL="928358" lvl="1" indent="-464179" algn="l">
              <a:lnSpc>
                <a:spcPts val="6019"/>
              </a:lnSpc>
              <a:buFont typeface="Arial"/>
              <a:buChar char="•"/>
            </a:pPr>
            <a:r>
              <a:rPr lang="en-US" sz="4299" b="1" dirty="0">
                <a:solidFill>
                  <a:srgbClr val="000000"/>
                </a:solidFill>
                <a:latin typeface="Montserrat" panose="00000500000000000000" pitchFamily="2" charset="0"/>
                <a:ea typeface="Montserrat Bold"/>
                <a:cs typeface="Montserrat Bold"/>
                <a:sym typeface="Montserrat Bold"/>
              </a:rPr>
              <a:t>QUESTIONS</a:t>
            </a:r>
            <a:r>
              <a:rPr lang="en-US" sz="4299" dirty="0">
                <a:solidFill>
                  <a:srgbClr val="000000"/>
                </a:solidFill>
                <a:latin typeface="Montserrat" panose="00000500000000000000" pitchFamily="2" charset="0"/>
                <a:ea typeface="Montserrat Bold"/>
                <a:cs typeface="Montserrat Bold"/>
                <a:sym typeface="Montserrat Bold"/>
              </a:rPr>
              <a:t>: Do you have any questions about the proposed projects?</a:t>
            </a:r>
          </a:p>
          <a:p>
            <a:pPr algn="l">
              <a:lnSpc>
                <a:spcPts val="6019"/>
              </a:lnSpc>
            </a:pPr>
            <a:endParaRPr lang="en-US" sz="4299" dirty="0">
              <a:solidFill>
                <a:srgbClr val="000000"/>
              </a:solidFill>
              <a:latin typeface="Montserrat" panose="00000500000000000000" pitchFamily="2" charset="0"/>
              <a:ea typeface="Montserrat Bold"/>
              <a:cs typeface="Montserrat Bold"/>
              <a:sym typeface="Montserrat Bold"/>
            </a:endParaRPr>
          </a:p>
          <a:p>
            <a:pPr marL="928358" lvl="1" indent="-464179" algn="l">
              <a:lnSpc>
                <a:spcPts val="6019"/>
              </a:lnSpc>
              <a:buFont typeface="Arial"/>
              <a:buChar char="•"/>
            </a:pPr>
            <a:r>
              <a:rPr lang="en-US" sz="4299" b="1" dirty="0">
                <a:solidFill>
                  <a:srgbClr val="000000"/>
                </a:solidFill>
                <a:latin typeface="Montserrat" panose="00000500000000000000" pitchFamily="2" charset="0"/>
                <a:ea typeface="Montserrat Bold"/>
                <a:cs typeface="Montserrat Bold"/>
                <a:sym typeface="Montserrat Bold"/>
              </a:rPr>
              <a:t>APPROVAL?</a:t>
            </a:r>
            <a:r>
              <a:rPr lang="en-US" sz="4299" dirty="0">
                <a:solidFill>
                  <a:srgbClr val="000000"/>
                </a:solidFill>
                <a:latin typeface="Montserrat" panose="00000500000000000000" pitchFamily="2" charset="0"/>
                <a:ea typeface="Montserrat Bold"/>
                <a:cs typeface="Montserrat Bold"/>
                <a:sym typeface="Montserrat Bold"/>
              </a:rPr>
              <a:t>: Will you approve extension of project boundaries to include Village Green Park?</a:t>
            </a:r>
          </a:p>
          <a:p>
            <a:pPr algn="l">
              <a:lnSpc>
                <a:spcPts val="6019"/>
              </a:lnSpc>
            </a:pPr>
            <a:endParaRPr lang="en-US" sz="4299" dirty="0">
              <a:solidFill>
                <a:srgbClr val="000000"/>
              </a:solidFill>
              <a:latin typeface="Montserrat" panose="00000500000000000000" pitchFamily="2" charset="0"/>
              <a:ea typeface="Montserrat Bold"/>
              <a:cs typeface="Montserrat Bold"/>
              <a:sym typeface="Montserrat Bold"/>
            </a:endParaRPr>
          </a:p>
          <a:p>
            <a:pPr algn="ctr">
              <a:lnSpc>
                <a:spcPts val="6019"/>
              </a:lnSpc>
            </a:pPr>
            <a:r>
              <a:rPr lang="en-US" sz="4299" b="1" dirty="0">
                <a:solidFill>
                  <a:srgbClr val="000000"/>
                </a:solidFill>
                <a:latin typeface="Montserrat" panose="00000500000000000000" pitchFamily="2" charset="0"/>
                <a:ea typeface="Montserrat Bold"/>
                <a:cs typeface="Montserrat Bold"/>
                <a:sym typeface="Montserrat Bold"/>
              </a:rPr>
              <a:t>Thank you for your time and consideration!</a:t>
            </a:r>
          </a:p>
          <a:p>
            <a:pPr algn="l">
              <a:lnSpc>
                <a:spcPts val="6299"/>
              </a:lnSpc>
            </a:pPr>
            <a:endParaRPr lang="en-US" sz="4299" b="1" dirty="0">
              <a:solidFill>
                <a:srgbClr val="000000"/>
              </a:solidFill>
              <a:latin typeface="Montserrat Bold"/>
              <a:ea typeface="Montserrat Bold"/>
              <a:cs typeface="Montserrat Bold"/>
              <a:sym typeface="Montserrat Bold"/>
            </a:endParaRPr>
          </a:p>
          <a:p>
            <a:pPr algn="l">
              <a:lnSpc>
                <a:spcPts val="6299"/>
              </a:lnSpc>
            </a:pPr>
            <a:endParaRPr lang="en-US" sz="4299" b="1" dirty="0">
              <a:solidFill>
                <a:srgbClr val="000000"/>
              </a:solidFill>
              <a:latin typeface="Montserrat Bold"/>
              <a:ea typeface="Montserrat Bold"/>
              <a:cs typeface="Montserrat Bold"/>
              <a:sym typeface="Montserrat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6610931" cy="9049945"/>
            <a:chOff x="0" y="0"/>
            <a:chExt cx="4374895" cy="2383525"/>
          </a:xfrm>
        </p:grpSpPr>
        <p:sp>
          <p:nvSpPr>
            <p:cNvPr id="3" name="Freeform 3"/>
            <p:cNvSpPr/>
            <p:nvPr/>
          </p:nvSpPr>
          <p:spPr>
            <a:xfrm>
              <a:off x="0" y="0"/>
              <a:ext cx="4374895" cy="2383524"/>
            </a:xfrm>
            <a:custGeom>
              <a:avLst/>
              <a:gdLst/>
              <a:ahLst/>
              <a:cxnLst/>
              <a:rect l="l" t="t" r="r" b="b"/>
              <a:pathLst>
                <a:path w="4374895" h="2383524">
                  <a:moveTo>
                    <a:pt x="23770" y="0"/>
                  </a:moveTo>
                  <a:lnTo>
                    <a:pt x="4351125" y="0"/>
                  </a:lnTo>
                  <a:cubicBezTo>
                    <a:pt x="4364253" y="0"/>
                    <a:pt x="4374895" y="10642"/>
                    <a:pt x="4374895" y="23770"/>
                  </a:cubicBezTo>
                  <a:lnTo>
                    <a:pt x="4374895" y="2359755"/>
                  </a:lnTo>
                  <a:cubicBezTo>
                    <a:pt x="4374895" y="2366059"/>
                    <a:pt x="4372391" y="2372105"/>
                    <a:pt x="4367933" y="2376562"/>
                  </a:cubicBezTo>
                  <a:cubicBezTo>
                    <a:pt x="4363476" y="2381020"/>
                    <a:pt x="4357430" y="2383524"/>
                    <a:pt x="4351125" y="2383524"/>
                  </a:cubicBezTo>
                  <a:lnTo>
                    <a:pt x="23770" y="2383524"/>
                  </a:lnTo>
                  <a:cubicBezTo>
                    <a:pt x="10642" y="2383524"/>
                    <a:pt x="0" y="2372882"/>
                    <a:pt x="0" y="2359755"/>
                  </a:cubicBezTo>
                  <a:lnTo>
                    <a:pt x="0" y="23770"/>
                  </a:lnTo>
                  <a:cubicBezTo>
                    <a:pt x="0" y="10642"/>
                    <a:pt x="10642" y="0"/>
                    <a:pt x="23770" y="0"/>
                  </a:cubicBezTo>
                  <a:close/>
                </a:path>
              </a:pathLst>
            </a:custGeom>
            <a:solidFill>
              <a:srgbClr val="FFFFFF"/>
            </a:solidFill>
          </p:spPr>
          <p:txBody>
            <a:bodyPr/>
            <a:lstStyle/>
            <a:p>
              <a:endParaRPr lang="en-US"/>
            </a:p>
          </p:txBody>
        </p:sp>
        <p:sp>
          <p:nvSpPr>
            <p:cNvPr id="4" name="TextBox 4"/>
            <p:cNvSpPr txBox="1"/>
            <p:nvPr/>
          </p:nvSpPr>
          <p:spPr>
            <a:xfrm>
              <a:off x="0" y="-38100"/>
              <a:ext cx="4374895"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5181600" y="101623"/>
            <a:ext cx="6178546"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Project Update</a:t>
            </a:r>
          </a:p>
        </p:txBody>
      </p:sp>
      <p:sp>
        <p:nvSpPr>
          <p:cNvPr id="7" name="TextBox 7"/>
          <p:cNvSpPr txBox="1"/>
          <p:nvPr/>
        </p:nvSpPr>
        <p:spPr>
          <a:xfrm>
            <a:off x="1028700" y="1131676"/>
            <a:ext cx="6656554" cy="487887"/>
          </a:xfrm>
          <a:prstGeom prst="rect">
            <a:avLst/>
          </a:prstGeom>
        </p:spPr>
        <p:txBody>
          <a:bodyPr lIns="0" tIns="0" rIns="0" bIns="0" rtlCol="0" anchor="t">
            <a:spAutoFit/>
          </a:bodyPr>
          <a:lstStyle/>
          <a:p>
            <a:pPr algn="l">
              <a:lnSpc>
                <a:spcPts val="4083"/>
              </a:lnSpc>
            </a:pPr>
            <a:r>
              <a:rPr lang="en-US" sz="2916" b="1">
                <a:solidFill>
                  <a:srgbClr val="000000"/>
                </a:solidFill>
                <a:latin typeface="Montserrat Bold"/>
                <a:ea typeface="Montserrat Bold"/>
                <a:cs typeface="Montserrat Bold"/>
                <a:sym typeface="Montserrat Bold"/>
              </a:rPr>
              <a:t>Where We Started</a:t>
            </a:r>
          </a:p>
        </p:txBody>
      </p:sp>
      <p:sp>
        <p:nvSpPr>
          <p:cNvPr id="8" name="TextBox 8"/>
          <p:cNvSpPr txBox="1"/>
          <p:nvPr/>
        </p:nvSpPr>
        <p:spPr>
          <a:xfrm>
            <a:off x="866700" y="1604421"/>
            <a:ext cx="15590307" cy="1589405"/>
          </a:xfrm>
          <a:prstGeom prst="rect">
            <a:avLst/>
          </a:prstGeom>
        </p:spPr>
        <p:txBody>
          <a:bodyPr lIns="0" tIns="0" rIns="0" bIns="0" rtlCol="0" anchor="t">
            <a:spAutoFit/>
          </a:bodyPr>
          <a:lstStyle/>
          <a:p>
            <a:pPr marL="496569" lvl="1" indent="-248284" algn="l">
              <a:lnSpc>
                <a:spcPts val="3219"/>
              </a:lnSpc>
              <a:buFont typeface="Arial"/>
              <a:buChar char="•"/>
            </a:pPr>
            <a:r>
              <a:rPr lang="en-US" sz="2299">
                <a:solidFill>
                  <a:srgbClr val="000000"/>
                </a:solidFill>
                <a:latin typeface="Montserrat"/>
                <a:ea typeface="Montserrat"/>
                <a:cs typeface="Montserrat"/>
                <a:sym typeface="Montserrat"/>
              </a:rPr>
              <a:t>Approved funding for pilot program: Collaborative Community Improvement Project, with selection of  Bryans Road/Indian Head as the community of focus.</a:t>
            </a:r>
          </a:p>
          <a:p>
            <a:pPr marL="496569" lvl="1" indent="-248284" algn="l">
              <a:lnSpc>
                <a:spcPts val="3219"/>
              </a:lnSpc>
              <a:buFont typeface="Arial"/>
              <a:buChar char="•"/>
            </a:pPr>
            <a:r>
              <a:rPr lang="en-US" sz="2299">
                <a:solidFill>
                  <a:srgbClr val="000000"/>
                </a:solidFill>
                <a:latin typeface="Montserrat"/>
                <a:ea typeface="Montserrat"/>
                <a:cs typeface="Montserrat"/>
                <a:sym typeface="Montserrat"/>
              </a:rPr>
              <a:t> $500,000 in Capitol Improvement Projects and $150,000 in Operational Funding</a:t>
            </a:r>
          </a:p>
          <a:p>
            <a:pPr marL="496569" lvl="1" indent="-248284" algn="l">
              <a:lnSpc>
                <a:spcPts val="3219"/>
              </a:lnSpc>
              <a:buFont typeface="Arial"/>
              <a:buChar char="•"/>
            </a:pPr>
            <a:r>
              <a:rPr lang="en-US" sz="2299">
                <a:solidFill>
                  <a:srgbClr val="000000"/>
                </a:solidFill>
                <a:latin typeface="Montserrat"/>
                <a:ea typeface="Montserrat"/>
                <a:cs typeface="Montserrat"/>
                <a:sym typeface="Montserrat"/>
              </a:rPr>
              <a:t>Development of 2 working groups: one internal and one external </a:t>
            </a:r>
          </a:p>
        </p:txBody>
      </p:sp>
      <p:sp>
        <p:nvSpPr>
          <p:cNvPr id="9" name="TextBox 9"/>
          <p:cNvSpPr txBox="1"/>
          <p:nvPr/>
        </p:nvSpPr>
        <p:spPr>
          <a:xfrm>
            <a:off x="1028700" y="3234986"/>
            <a:ext cx="6656554" cy="487887"/>
          </a:xfrm>
          <a:prstGeom prst="rect">
            <a:avLst/>
          </a:prstGeom>
        </p:spPr>
        <p:txBody>
          <a:bodyPr lIns="0" tIns="0" rIns="0" bIns="0" rtlCol="0" anchor="t">
            <a:spAutoFit/>
          </a:bodyPr>
          <a:lstStyle/>
          <a:p>
            <a:pPr algn="just">
              <a:lnSpc>
                <a:spcPts val="4083"/>
              </a:lnSpc>
            </a:pPr>
            <a:r>
              <a:rPr lang="en-US" sz="2916" b="1">
                <a:solidFill>
                  <a:srgbClr val="000000"/>
                </a:solidFill>
                <a:latin typeface="Montserrat Bold"/>
                <a:ea typeface="Montserrat Bold"/>
                <a:cs typeface="Montserrat Bold"/>
                <a:sym typeface="Montserrat Bold"/>
              </a:rPr>
              <a:t>Where We’ve Been</a:t>
            </a:r>
          </a:p>
        </p:txBody>
      </p:sp>
      <p:sp>
        <p:nvSpPr>
          <p:cNvPr id="10" name="TextBox 10"/>
          <p:cNvSpPr txBox="1"/>
          <p:nvPr/>
        </p:nvSpPr>
        <p:spPr>
          <a:xfrm>
            <a:off x="866700" y="3714502"/>
            <a:ext cx="15590307" cy="6382385"/>
          </a:xfrm>
          <a:prstGeom prst="rect">
            <a:avLst/>
          </a:prstGeom>
        </p:spPr>
        <p:txBody>
          <a:bodyPr lIns="0" tIns="0" rIns="0" bIns="0" rtlCol="0" anchor="t">
            <a:spAutoFit/>
          </a:bodyPr>
          <a:lstStyle/>
          <a:p>
            <a:pPr marL="561337" lvl="1" indent="-280669" algn="l">
              <a:lnSpc>
                <a:spcPts val="3639"/>
              </a:lnSpc>
              <a:buFont typeface="Arial"/>
              <a:buChar char="•"/>
            </a:pPr>
            <a:r>
              <a:rPr lang="en-US" sz="2599" b="1">
                <a:solidFill>
                  <a:srgbClr val="000000"/>
                </a:solidFill>
                <a:latin typeface="Montserrat Bold"/>
                <a:ea typeface="Montserrat Bold"/>
                <a:cs typeface="Montserrat Bold"/>
                <a:sym typeface="Montserrat Bold"/>
              </a:rPr>
              <a:t>High Notes! </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Two community meetings in August 2025: one virtual and one in-person</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Multiple meetings with internal employee working group</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3 virtual meetings with external working group</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Two community surveys</a:t>
            </a:r>
          </a:p>
          <a:p>
            <a:pPr marL="1684012" lvl="3" indent="-421003" algn="l">
              <a:lnSpc>
                <a:spcPts val="3639"/>
              </a:lnSpc>
              <a:buFont typeface="Arial"/>
              <a:buChar char="￭"/>
            </a:pPr>
            <a:r>
              <a:rPr lang="en-US" sz="2599">
                <a:solidFill>
                  <a:srgbClr val="000000"/>
                </a:solidFill>
                <a:latin typeface="Montserrat"/>
                <a:ea typeface="Montserrat"/>
                <a:cs typeface="Montserrat"/>
                <a:sym typeface="Montserrat"/>
              </a:rPr>
              <a:t>August-September 2025- General sentiment on what would improve community </a:t>
            </a:r>
          </a:p>
          <a:p>
            <a:pPr marL="2245349" lvl="4" indent="-449070" algn="l">
              <a:lnSpc>
                <a:spcPts val="3639"/>
              </a:lnSpc>
              <a:buFont typeface="Arial"/>
              <a:buChar char="•"/>
            </a:pPr>
            <a:r>
              <a:rPr lang="en-US" sz="2599">
                <a:solidFill>
                  <a:srgbClr val="000000"/>
                </a:solidFill>
                <a:latin typeface="Montserrat"/>
                <a:ea typeface="Montserrat"/>
                <a:cs typeface="Montserrat"/>
                <a:sym typeface="Montserrat"/>
              </a:rPr>
              <a:t>122 respondents</a:t>
            </a:r>
          </a:p>
          <a:p>
            <a:pPr marL="1684012" lvl="3" indent="-421003" algn="l">
              <a:lnSpc>
                <a:spcPts val="3639"/>
              </a:lnSpc>
              <a:buFont typeface="Arial"/>
              <a:buChar char="￭"/>
            </a:pPr>
            <a:r>
              <a:rPr lang="en-US" sz="2599">
                <a:solidFill>
                  <a:srgbClr val="000000"/>
                </a:solidFill>
                <a:latin typeface="Montserrat"/>
                <a:ea typeface="Montserrat"/>
                <a:cs typeface="Montserrat"/>
                <a:sym typeface="Montserrat"/>
              </a:rPr>
              <a:t>February-March 2026- Ranking of potential projects</a:t>
            </a:r>
          </a:p>
          <a:p>
            <a:pPr marL="2245349" lvl="4" indent="-449070" algn="l">
              <a:lnSpc>
                <a:spcPts val="3639"/>
              </a:lnSpc>
              <a:buFont typeface="Arial"/>
              <a:buChar char="•"/>
            </a:pPr>
            <a:r>
              <a:rPr lang="en-US" sz="2599">
                <a:solidFill>
                  <a:srgbClr val="000000"/>
                </a:solidFill>
                <a:latin typeface="Montserrat"/>
                <a:ea typeface="Montserrat"/>
                <a:cs typeface="Montserrat"/>
                <a:sym typeface="Montserrat"/>
              </a:rPr>
              <a:t>128 respondents</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Exciting and diverse internal and external collaboration efforts!</a:t>
            </a:r>
          </a:p>
          <a:p>
            <a:pPr marL="561337" lvl="1" indent="-280669" algn="l">
              <a:lnSpc>
                <a:spcPts val="3639"/>
              </a:lnSpc>
              <a:buFont typeface="Arial"/>
              <a:buChar char="•"/>
            </a:pPr>
            <a:r>
              <a:rPr lang="en-US" sz="2599" b="1">
                <a:solidFill>
                  <a:srgbClr val="000000"/>
                </a:solidFill>
                <a:latin typeface="Montserrat Bold"/>
                <a:ea typeface="Montserrat Bold"/>
                <a:cs typeface="Montserrat Bold"/>
                <a:sym typeface="Montserrat Bold"/>
              </a:rPr>
              <a:t>Hurdles....</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Realization of limitations of Equity Emphasis Area boundaries</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Reality of speed of government</a:t>
            </a:r>
          </a:p>
          <a:p>
            <a:pPr marL="1122675" lvl="2" indent="-374225" algn="l">
              <a:lnSpc>
                <a:spcPts val="3639"/>
              </a:lnSpc>
              <a:buFont typeface="Arial"/>
              <a:buChar char="⚬"/>
            </a:pPr>
            <a:r>
              <a:rPr lang="en-US" sz="2599">
                <a:solidFill>
                  <a:srgbClr val="000000"/>
                </a:solidFill>
                <a:latin typeface="Montserrat"/>
                <a:ea typeface="Montserrat"/>
                <a:cs typeface="Montserrat"/>
                <a:sym typeface="Montserrat"/>
              </a:rPr>
              <a:t>Inability to address ALL community needs and wants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sp>
        <p:nvSpPr>
          <p:cNvPr id="2" name="Freeform 2"/>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5553751" y="163238"/>
            <a:ext cx="7401912" cy="1556452"/>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Survey #1 </a:t>
            </a:r>
          </a:p>
          <a:p>
            <a:pPr algn="ctr">
              <a:lnSpc>
                <a:spcPts val="6300"/>
              </a:lnSpc>
            </a:pPr>
            <a:r>
              <a:rPr lang="en-US" sz="4500" b="1" dirty="0">
                <a:solidFill>
                  <a:srgbClr val="142E53"/>
                </a:solidFill>
                <a:latin typeface="Montserrat Bold"/>
                <a:ea typeface="Montserrat Bold"/>
                <a:cs typeface="Montserrat Bold"/>
                <a:sym typeface="Montserrat Bold"/>
              </a:rPr>
              <a:t>Overview of Feedback</a:t>
            </a:r>
          </a:p>
        </p:txBody>
      </p:sp>
      <p:grpSp>
        <p:nvGrpSpPr>
          <p:cNvPr id="4" name="Group 4"/>
          <p:cNvGrpSpPr/>
          <p:nvPr/>
        </p:nvGrpSpPr>
        <p:grpSpPr>
          <a:xfrm>
            <a:off x="477246" y="1597510"/>
            <a:ext cx="4060881" cy="3772596"/>
            <a:chOff x="0" y="0"/>
            <a:chExt cx="1069532" cy="993606"/>
          </a:xfrm>
        </p:grpSpPr>
        <p:sp>
          <p:nvSpPr>
            <p:cNvPr id="5" name="Freeform 5"/>
            <p:cNvSpPr/>
            <p:nvPr/>
          </p:nvSpPr>
          <p:spPr>
            <a:xfrm>
              <a:off x="0" y="0"/>
              <a:ext cx="1069532" cy="993606"/>
            </a:xfrm>
            <a:custGeom>
              <a:avLst/>
              <a:gdLst/>
              <a:ahLst/>
              <a:cxnLst/>
              <a:rect l="l" t="t" r="r" b="b"/>
              <a:pathLst>
                <a:path w="1069532" h="993606">
                  <a:moveTo>
                    <a:pt x="97230" y="0"/>
                  </a:moveTo>
                  <a:lnTo>
                    <a:pt x="972303" y="0"/>
                  </a:lnTo>
                  <a:cubicBezTo>
                    <a:pt x="998090" y="0"/>
                    <a:pt x="1022821" y="10244"/>
                    <a:pt x="1041055" y="28478"/>
                  </a:cubicBezTo>
                  <a:cubicBezTo>
                    <a:pt x="1059289" y="46712"/>
                    <a:pt x="1069532" y="71443"/>
                    <a:pt x="1069532" y="97230"/>
                  </a:cubicBezTo>
                  <a:lnTo>
                    <a:pt x="1069532" y="896376"/>
                  </a:lnTo>
                  <a:cubicBezTo>
                    <a:pt x="1069532" y="922163"/>
                    <a:pt x="1059289" y="946894"/>
                    <a:pt x="1041055" y="965128"/>
                  </a:cubicBezTo>
                  <a:cubicBezTo>
                    <a:pt x="1022821" y="983362"/>
                    <a:pt x="998090" y="993606"/>
                    <a:pt x="972303" y="993606"/>
                  </a:cubicBezTo>
                  <a:lnTo>
                    <a:pt x="97230" y="993606"/>
                  </a:lnTo>
                  <a:cubicBezTo>
                    <a:pt x="71443" y="993606"/>
                    <a:pt x="46712" y="983362"/>
                    <a:pt x="28478" y="965128"/>
                  </a:cubicBezTo>
                  <a:cubicBezTo>
                    <a:pt x="10244" y="946894"/>
                    <a:pt x="0" y="922163"/>
                    <a:pt x="0" y="896376"/>
                  </a:cubicBezTo>
                  <a:lnTo>
                    <a:pt x="0" y="97230"/>
                  </a:lnTo>
                  <a:cubicBezTo>
                    <a:pt x="0" y="71443"/>
                    <a:pt x="10244" y="46712"/>
                    <a:pt x="28478" y="28478"/>
                  </a:cubicBezTo>
                  <a:cubicBezTo>
                    <a:pt x="46712" y="10244"/>
                    <a:pt x="71443" y="0"/>
                    <a:pt x="97230" y="0"/>
                  </a:cubicBezTo>
                  <a:close/>
                </a:path>
              </a:pathLst>
            </a:custGeom>
            <a:solidFill>
              <a:srgbClr val="FFFFFF"/>
            </a:solidFill>
          </p:spPr>
          <p:txBody>
            <a:bodyPr/>
            <a:lstStyle/>
            <a:p>
              <a:endParaRPr lang="en-US"/>
            </a:p>
          </p:txBody>
        </p:sp>
        <p:sp>
          <p:nvSpPr>
            <p:cNvPr id="6" name="TextBox 6"/>
            <p:cNvSpPr txBox="1"/>
            <p:nvPr/>
          </p:nvSpPr>
          <p:spPr>
            <a:xfrm>
              <a:off x="0" y="-38100"/>
              <a:ext cx="1069532" cy="1031706"/>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477246" y="5710930"/>
            <a:ext cx="4060881" cy="4185834"/>
            <a:chOff x="0" y="0"/>
            <a:chExt cx="1069532" cy="1102442"/>
          </a:xfrm>
        </p:grpSpPr>
        <p:sp>
          <p:nvSpPr>
            <p:cNvPr id="8" name="Freeform 8"/>
            <p:cNvSpPr/>
            <p:nvPr/>
          </p:nvSpPr>
          <p:spPr>
            <a:xfrm>
              <a:off x="0" y="0"/>
              <a:ext cx="1069532" cy="1102442"/>
            </a:xfrm>
            <a:custGeom>
              <a:avLst/>
              <a:gdLst/>
              <a:ahLst/>
              <a:cxnLst/>
              <a:rect l="l" t="t" r="r" b="b"/>
              <a:pathLst>
                <a:path w="1069532" h="1102442">
                  <a:moveTo>
                    <a:pt x="97230" y="0"/>
                  </a:moveTo>
                  <a:lnTo>
                    <a:pt x="972303" y="0"/>
                  </a:lnTo>
                  <a:cubicBezTo>
                    <a:pt x="998090" y="0"/>
                    <a:pt x="1022821" y="10244"/>
                    <a:pt x="1041055" y="28478"/>
                  </a:cubicBezTo>
                  <a:cubicBezTo>
                    <a:pt x="1059289" y="46712"/>
                    <a:pt x="1069532" y="71443"/>
                    <a:pt x="1069532" y="97230"/>
                  </a:cubicBezTo>
                  <a:lnTo>
                    <a:pt x="1069532" y="1005212"/>
                  </a:lnTo>
                  <a:cubicBezTo>
                    <a:pt x="1069532" y="1030999"/>
                    <a:pt x="1059289" y="1055730"/>
                    <a:pt x="1041055" y="1073964"/>
                  </a:cubicBezTo>
                  <a:cubicBezTo>
                    <a:pt x="1022821" y="1092198"/>
                    <a:pt x="998090" y="1102442"/>
                    <a:pt x="972303" y="1102442"/>
                  </a:cubicBezTo>
                  <a:lnTo>
                    <a:pt x="97230" y="1102442"/>
                  </a:lnTo>
                  <a:cubicBezTo>
                    <a:pt x="71443" y="1102442"/>
                    <a:pt x="46712" y="1092198"/>
                    <a:pt x="28478" y="1073964"/>
                  </a:cubicBezTo>
                  <a:cubicBezTo>
                    <a:pt x="10244" y="1055730"/>
                    <a:pt x="0" y="1030999"/>
                    <a:pt x="0" y="1005212"/>
                  </a:cubicBezTo>
                  <a:lnTo>
                    <a:pt x="0" y="97230"/>
                  </a:lnTo>
                  <a:cubicBezTo>
                    <a:pt x="0" y="71443"/>
                    <a:pt x="10244" y="46712"/>
                    <a:pt x="28478" y="28478"/>
                  </a:cubicBezTo>
                  <a:cubicBezTo>
                    <a:pt x="46712" y="10244"/>
                    <a:pt x="71443" y="0"/>
                    <a:pt x="97230" y="0"/>
                  </a:cubicBezTo>
                  <a:close/>
                </a:path>
              </a:pathLst>
            </a:custGeom>
            <a:solidFill>
              <a:srgbClr val="FFFFFF"/>
            </a:solidFill>
          </p:spPr>
          <p:txBody>
            <a:bodyPr/>
            <a:lstStyle/>
            <a:p>
              <a:endParaRPr lang="en-US"/>
            </a:p>
          </p:txBody>
        </p:sp>
        <p:sp>
          <p:nvSpPr>
            <p:cNvPr id="9" name="TextBox 9"/>
            <p:cNvSpPr txBox="1"/>
            <p:nvPr/>
          </p:nvSpPr>
          <p:spPr>
            <a:xfrm>
              <a:off x="0" y="-38100"/>
              <a:ext cx="1069532" cy="1140542"/>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4934223" y="1597510"/>
            <a:ext cx="8374805" cy="7545192"/>
            <a:chOff x="0" y="0"/>
            <a:chExt cx="2205710" cy="1987211"/>
          </a:xfrm>
        </p:grpSpPr>
        <p:sp>
          <p:nvSpPr>
            <p:cNvPr id="11" name="Freeform 11"/>
            <p:cNvSpPr/>
            <p:nvPr/>
          </p:nvSpPr>
          <p:spPr>
            <a:xfrm>
              <a:off x="0" y="0"/>
              <a:ext cx="2205710" cy="1987211"/>
            </a:xfrm>
            <a:custGeom>
              <a:avLst/>
              <a:gdLst/>
              <a:ahLst/>
              <a:cxnLst/>
              <a:rect l="l" t="t" r="r" b="b"/>
              <a:pathLst>
                <a:path w="2205710" h="1987211">
                  <a:moveTo>
                    <a:pt x="47146" y="0"/>
                  </a:moveTo>
                  <a:lnTo>
                    <a:pt x="2158564" y="0"/>
                  </a:lnTo>
                  <a:cubicBezTo>
                    <a:pt x="2171068" y="0"/>
                    <a:pt x="2183060" y="4967"/>
                    <a:pt x="2191901" y="13809"/>
                  </a:cubicBezTo>
                  <a:cubicBezTo>
                    <a:pt x="2200743" y="22650"/>
                    <a:pt x="2205710" y="34642"/>
                    <a:pt x="2205710" y="47146"/>
                  </a:cubicBezTo>
                  <a:lnTo>
                    <a:pt x="2205710" y="1940065"/>
                  </a:lnTo>
                  <a:cubicBezTo>
                    <a:pt x="2205710" y="1952569"/>
                    <a:pt x="2200743" y="1964561"/>
                    <a:pt x="2191901" y="1973402"/>
                  </a:cubicBezTo>
                  <a:cubicBezTo>
                    <a:pt x="2183060" y="1982244"/>
                    <a:pt x="2171068" y="1987211"/>
                    <a:pt x="2158564" y="1987211"/>
                  </a:cubicBezTo>
                  <a:lnTo>
                    <a:pt x="47146" y="1987211"/>
                  </a:lnTo>
                  <a:cubicBezTo>
                    <a:pt x="34642" y="1987211"/>
                    <a:pt x="22650" y="1982244"/>
                    <a:pt x="13809" y="1973402"/>
                  </a:cubicBezTo>
                  <a:cubicBezTo>
                    <a:pt x="4967" y="1964561"/>
                    <a:pt x="0" y="1952569"/>
                    <a:pt x="0" y="1940065"/>
                  </a:cubicBezTo>
                  <a:lnTo>
                    <a:pt x="0" y="47146"/>
                  </a:lnTo>
                  <a:cubicBezTo>
                    <a:pt x="0" y="34642"/>
                    <a:pt x="4967" y="22650"/>
                    <a:pt x="13809" y="13809"/>
                  </a:cubicBezTo>
                  <a:cubicBezTo>
                    <a:pt x="22650" y="4967"/>
                    <a:pt x="34642" y="0"/>
                    <a:pt x="47146" y="0"/>
                  </a:cubicBezTo>
                  <a:close/>
                </a:path>
              </a:pathLst>
            </a:custGeom>
            <a:solidFill>
              <a:srgbClr val="FFFFFF"/>
            </a:solidFill>
          </p:spPr>
          <p:txBody>
            <a:bodyPr/>
            <a:lstStyle/>
            <a:p>
              <a:endParaRPr lang="en-US"/>
            </a:p>
          </p:txBody>
        </p:sp>
        <p:sp>
          <p:nvSpPr>
            <p:cNvPr id="12" name="TextBox 12"/>
            <p:cNvSpPr txBox="1"/>
            <p:nvPr/>
          </p:nvSpPr>
          <p:spPr>
            <a:xfrm>
              <a:off x="0" y="-38100"/>
              <a:ext cx="2205710" cy="2025311"/>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a:off x="13709079" y="1597510"/>
            <a:ext cx="4060881" cy="7741945"/>
            <a:chOff x="0" y="0"/>
            <a:chExt cx="1069532" cy="2039031"/>
          </a:xfrm>
        </p:grpSpPr>
        <p:sp>
          <p:nvSpPr>
            <p:cNvPr id="14" name="Freeform 14"/>
            <p:cNvSpPr/>
            <p:nvPr/>
          </p:nvSpPr>
          <p:spPr>
            <a:xfrm>
              <a:off x="0" y="0"/>
              <a:ext cx="1069532" cy="2039031"/>
            </a:xfrm>
            <a:custGeom>
              <a:avLst/>
              <a:gdLst/>
              <a:ahLst/>
              <a:cxnLst/>
              <a:rect l="l" t="t" r="r" b="b"/>
              <a:pathLst>
                <a:path w="1069532" h="2039031">
                  <a:moveTo>
                    <a:pt x="97230" y="0"/>
                  </a:moveTo>
                  <a:lnTo>
                    <a:pt x="972303" y="0"/>
                  </a:lnTo>
                  <a:cubicBezTo>
                    <a:pt x="998090" y="0"/>
                    <a:pt x="1022821" y="10244"/>
                    <a:pt x="1041055" y="28478"/>
                  </a:cubicBezTo>
                  <a:cubicBezTo>
                    <a:pt x="1059289" y="46712"/>
                    <a:pt x="1069532" y="71443"/>
                    <a:pt x="1069532" y="97230"/>
                  </a:cubicBezTo>
                  <a:lnTo>
                    <a:pt x="1069532" y="1941801"/>
                  </a:lnTo>
                  <a:cubicBezTo>
                    <a:pt x="1069532" y="1967588"/>
                    <a:pt x="1059289" y="1992319"/>
                    <a:pt x="1041055" y="2010553"/>
                  </a:cubicBezTo>
                  <a:cubicBezTo>
                    <a:pt x="1022821" y="2028787"/>
                    <a:pt x="998090" y="2039031"/>
                    <a:pt x="972303" y="2039031"/>
                  </a:cubicBezTo>
                  <a:lnTo>
                    <a:pt x="97230" y="2039031"/>
                  </a:lnTo>
                  <a:cubicBezTo>
                    <a:pt x="71443" y="2039031"/>
                    <a:pt x="46712" y="2028787"/>
                    <a:pt x="28478" y="2010553"/>
                  </a:cubicBezTo>
                  <a:cubicBezTo>
                    <a:pt x="10244" y="1992319"/>
                    <a:pt x="0" y="1967588"/>
                    <a:pt x="0" y="1941801"/>
                  </a:cubicBezTo>
                  <a:lnTo>
                    <a:pt x="0" y="97230"/>
                  </a:lnTo>
                  <a:cubicBezTo>
                    <a:pt x="0" y="71443"/>
                    <a:pt x="10244" y="46712"/>
                    <a:pt x="28478" y="28478"/>
                  </a:cubicBezTo>
                  <a:cubicBezTo>
                    <a:pt x="46712" y="10244"/>
                    <a:pt x="71443" y="0"/>
                    <a:pt x="97230" y="0"/>
                  </a:cubicBezTo>
                  <a:close/>
                </a:path>
              </a:pathLst>
            </a:custGeom>
            <a:solidFill>
              <a:srgbClr val="FFFFFF"/>
            </a:solidFill>
          </p:spPr>
          <p:txBody>
            <a:bodyPr/>
            <a:lstStyle/>
            <a:p>
              <a:endParaRPr lang="en-US"/>
            </a:p>
          </p:txBody>
        </p:sp>
        <p:sp>
          <p:nvSpPr>
            <p:cNvPr id="15" name="TextBox 15"/>
            <p:cNvSpPr txBox="1"/>
            <p:nvPr/>
          </p:nvSpPr>
          <p:spPr>
            <a:xfrm>
              <a:off x="0" y="-38100"/>
              <a:ext cx="1069532" cy="2077131"/>
            </a:xfrm>
            <a:prstGeom prst="rect">
              <a:avLst/>
            </a:prstGeom>
          </p:spPr>
          <p:txBody>
            <a:bodyPr lIns="50800" tIns="50800" rIns="50800" bIns="50800" rtlCol="0" anchor="ctr"/>
            <a:lstStyle/>
            <a:p>
              <a:pPr algn="ctr">
                <a:lnSpc>
                  <a:spcPts val="2659"/>
                </a:lnSpc>
                <a:spcBef>
                  <a:spcPct val="0"/>
                </a:spcBef>
              </a:pPr>
              <a:endParaRPr/>
            </a:p>
          </p:txBody>
        </p:sp>
      </p:grpSp>
      <p:pic>
        <p:nvPicPr>
          <p:cNvPr id="16" name="Picture 16"/>
          <p:cNvPicPr>
            <a:picLocks noChangeAspect="1"/>
          </p:cNvPicPr>
          <p:nvPr/>
        </p:nvPicPr>
        <p:blipFill>
          <a:blip r:embed="rId4"/>
          <a:stretch>
            <a:fillRect/>
          </a:stretch>
        </p:blipFill>
        <p:spPr>
          <a:xfrm>
            <a:off x="4639001" y="2643775"/>
            <a:ext cx="9476628" cy="6893787"/>
          </a:xfrm>
          <a:prstGeom prst="rect">
            <a:avLst/>
          </a:prstGeom>
        </p:spPr>
      </p:pic>
      <p:sp>
        <p:nvSpPr>
          <p:cNvPr id="17" name="Freeform 17"/>
          <p:cNvSpPr/>
          <p:nvPr/>
        </p:nvSpPr>
        <p:spPr>
          <a:xfrm>
            <a:off x="5238517" y="3554671"/>
            <a:ext cx="389507" cy="1923492"/>
          </a:xfrm>
          <a:custGeom>
            <a:avLst/>
            <a:gdLst/>
            <a:ahLst/>
            <a:cxnLst/>
            <a:rect l="l" t="t" r="r" b="b"/>
            <a:pathLst>
              <a:path w="389507" h="1923492">
                <a:moveTo>
                  <a:pt x="0" y="0"/>
                </a:moveTo>
                <a:lnTo>
                  <a:pt x="389507" y="0"/>
                </a:lnTo>
                <a:lnTo>
                  <a:pt x="389507" y="1923492"/>
                </a:lnTo>
                <a:lnTo>
                  <a:pt x="0" y="19234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grpSp>
        <p:nvGrpSpPr>
          <p:cNvPr id="18" name="Group 18"/>
          <p:cNvGrpSpPr/>
          <p:nvPr/>
        </p:nvGrpSpPr>
        <p:grpSpPr>
          <a:xfrm>
            <a:off x="4808204" y="4219928"/>
            <a:ext cx="549866" cy="524091"/>
            <a:chOff x="0" y="0"/>
            <a:chExt cx="812800" cy="774700"/>
          </a:xfrm>
        </p:grpSpPr>
        <p:sp>
          <p:nvSpPr>
            <p:cNvPr id="19" name="Freeform 19"/>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E3AA0F"/>
            </a:solidFill>
          </p:spPr>
          <p:txBody>
            <a:bodyPr/>
            <a:lstStyle/>
            <a:p>
              <a:endParaRPr lang="en-US"/>
            </a:p>
          </p:txBody>
        </p:sp>
        <p:sp>
          <p:nvSpPr>
            <p:cNvPr id="20" name="TextBox 20"/>
            <p:cNvSpPr txBox="1"/>
            <p:nvPr/>
          </p:nvSpPr>
          <p:spPr>
            <a:xfrm>
              <a:off x="228600" y="228600"/>
              <a:ext cx="355600" cy="381000"/>
            </a:xfrm>
            <a:prstGeom prst="rect">
              <a:avLst/>
            </a:prstGeom>
          </p:spPr>
          <p:txBody>
            <a:bodyPr lIns="50800" tIns="50800" rIns="50800" bIns="50800" rtlCol="0" anchor="ctr"/>
            <a:lstStyle/>
            <a:p>
              <a:pPr algn="ctr">
                <a:lnSpc>
                  <a:spcPts val="2800"/>
                </a:lnSpc>
              </a:pPr>
              <a:endParaRPr/>
            </a:p>
          </p:txBody>
        </p:sp>
      </p:grpSp>
      <p:sp>
        <p:nvSpPr>
          <p:cNvPr id="21" name="Freeform 21"/>
          <p:cNvSpPr/>
          <p:nvPr/>
        </p:nvSpPr>
        <p:spPr>
          <a:xfrm>
            <a:off x="148896" y="1379206"/>
            <a:ext cx="1091961" cy="1091961"/>
          </a:xfrm>
          <a:custGeom>
            <a:avLst/>
            <a:gdLst/>
            <a:ahLst/>
            <a:cxnLst/>
            <a:rect l="l" t="t" r="r" b="b"/>
            <a:pathLst>
              <a:path w="1091961" h="1091961">
                <a:moveTo>
                  <a:pt x="0" y="0"/>
                </a:moveTo>
                <a:lnTo>
                  <a:pt x="1091960" y="0"/>
                </a:lnTo>
                <a:lnTo>
                  <a:pt x="1091960" y="1091961"/>
                </a:lnTo>
                <a:lnTo>
                  <a:pt x="0" y="10919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Freeform 22"/>
          <p:cNvSpPr/>
          <p:nvPr/>
        </p:nvSpPr>
        <p:spPr>
          <a:xfrm>
            <a:off x="148896" y="5632629"/>
            <a:ext cx="938226" cy="938226"/>
          </a:xfrm>
          <a:custGeom>
            <a:avLst/>
            <a:gdLst/>
            <a:ahLst/>
            <a:cxnLst/>
            <a:rect l="l" t="t" r="r" b="b"/>
            <a:pathLst>
              <a:path w="938226" h="938226">
                <a:moveTo>
                  <a:pt x="0" y="0"/>
                </a:moveTo>
                <a:lnTo>
                  <a:pt x="938225" y="0"/>
                </a:lnTo>
                <a:lnTo>
                  <a:pt x="938225" y="938226"/>
                </a:lnTo>
                <a:lnTo>
                  <a:pt x="0" y="93822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3" name="Freeform 23"/>
          <p:cNvSpPr/>
          <p:nvPr/>
        </p:nvSpPr>
        <p:spPr>
          <a:xfrm>
            <a:off x="13911104" y="4752144"/>
            <a:ext cx="833229" cy="833229"/>
          </a:xfrm>
          <a:custGeom>
            <a:avLst/>
            <a:gdLst/>
            <a:ahLst/>
            <a:cxnLst/>
            <a:rect l="l" t="t" r="r" b="b"/>
            <a:pathLst>
              <a:path w="833229" h="833229">
                <a:moveTo>
                  <a:pt x="0" y="0"/>
                </a:moveTo>
                <a:lnTo>
                  <a:pt x="833229" y="0"/>
                </a:lnTo>
                <a:lnTo>
                  <a:pt x="833229" y="833230"/>
                </a:lnTo>
                <a:lnTo>
                  <a:pt x="0" y="83323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24" name="Freeform 24"/>
          <p:cNvSpPr/>
          <p:nvPr/>
        </p:nvSpPr>
        <p:spPr>
          <a:xfrm>
            <a:off x="13989384" y="3800300"/>
            <a:ext cx="689263" cy="716117"/>
          </a:xfrm>
          <a:custGeom>
            <a:avLst/>
            <a:gdLst/>
            <a:ahLst/>
            <a:cxnLst/>
            <a:rect l="l" t="t" r="r" b="b"/>
            <a:pathLst>
              <a:path w="689263" h="716117">
                <a:moveTo>
                  <a:pt x="0" y="0"/>
                </a:moveTo>
                <a:lnTo>
                  <a:pt x="689262" y="0"/>
                </a:lnTo>
                <a:lnTo>
                  <a:pt x="689262" y="716117"/>
                </a:lnTo>
                <a:lnTo>
                  <a:pt x="0" y="71611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
        <p:nvSpPr>
          <p:cNvPr id="25" name="Freeform 25"/>
          <p:cNvSpPr/>
          <p:nvPr/>
        </p:nvSpPr>
        <p:spPr>
          <a:xfrm>
            <a:off x="13923697" y="2700372"/>
            <a:ext cx="820636" cy="820636"/>
          </a:xfrm>
          <a:custGeom>
            <a:avLst/>
            <a:gdLst/>
            <a:ahLst/>
            <a:cxnLst/>
            <a:rect l="l" t="t" r="r" b="b"/>
            <a:pathLst>
              <a:path w="820636" h="820636">
                <a:moveTo>
                  <a:pt x="0" y="0"/>
                </a:moveTo>
                <a:lnTo>
                  <a:pt x="820636" y="0"/>
                </a:lnTo>
                <a:lnTo>
                  <a:pt x="820636" y="820636"/>
                </a:lnTo>
                <a:lnTo>
                  <a:pt x="0" y="82063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sp>
        <p:nvSpPr>
          <p:cNvPr id="26" name="TextBox 26"/>
          <p:cNvSpPr txBox="1"/>
          <p:nvPr/>
        </p:nvSpPr>
        <p:spPr>
          <a:xfrm>
            <a:off x="618008" y="1887087"/>
            <a:ext cx="4060881" cy="339724"/>
          </a:xfrm>
          <a:prstGeom prst="rect">
            <a:avLst/>
          </a:prstGeom>
        </p:spPr>
        <p:txBody>
          <a:bodyPr lIns="0" tIns="0" rIns="0" bIns="0" rtlCol="0" anchor="t">
            <a:spAutoFit/>
          </a:bodyPr>
          <a:lstStyle/>
          <a:p>
            <a:pPr algn="ctr">
              <a:lnSpc>
                <a:spcPts val="2800"/>
              </a:lnSpc>
            </a:pPr>
            <a:r>
              <a:rPr lang="en-US" sz="2000" b="1">
                <a:solidFill>
                  <a:srgbClr val="000000"/>
                </a:solidFill>
                <a:latin typeface="Montserrat Bold"/>
                <a:ea typeface="Montserrat Bold"/>
                <a:cs typeface="Montserrat Bold"/>
                <a:sym typeface="Montserrat Bold"/>
              </a:rPr>
              <a:t>Who participated?</a:t>
            </a:r>
          </a:p>
        </p:txBody>
      </p:sp>
      <p:sp>
        <p:nvSpPr>
          <p:cNvPr id="27" name="TextBox 27"/>
          <p:cNvSpPr txBox="1"/>
          <p:nvPr/>
        </p:nvSpPr>
        <p:spPr>
          <a:xfrm>
            <a:off x="692813" y="5921095"/>
            <a:ext cx="3629748" cy="692149"/>
          </a:xfrm>
          <a:prstGeom prst="rect">
            <a:avLst/>
          </a:prstGeom>
        </p:spPr>
        <p:txBody>
          <a:bodyPr lIns="0" tIns="0" rIns="0" bIns="0" rtlCol="0" anchor="t">
            <a:spAutoFit/>
          </a:bodyPr>
          <a:lstStyle/>
          <a:p>
            <a:pPr algn="ctr">
              <a:lnSpc>
                <a:spcPts val="2800"/>
              </a:lnSpc>
            </a:pPr>
            <a:r>
              <a:rPr lang="en-US" sz="2000" b="1">
                <a:solidFill>
                  <a:srgbClr val="000000"/>
                </a:solidFill>
                <a:latin typeface="Montserrat Bold"/>
                <a:ea typeface="Montserrat Bold"/>
                <a:cs typeface="Montserrat Bold"/>
                <a:sym typeface="Montserrat Bold"/>
              </a:rPr>
              <a:t>How were people reached?</a:t>
            </a:r>
          </a:p>
        </p:txBody>
      </p:sp>
      <p:sp>
        <p:nvSpPr>
          <p:cNvPr id="28" name="TextBox 28"/>
          <p:cNvSpPr txBox="1"/>
          <p:nvPr/>
        </p:nvSpPr>
        <p:spPr>
          <a:xfrm>
            <a:off x="13709079" y="1887087"/>
            <a:ext cx="4060881" cy="339724"/>
          </a:xfrm>
          <a:prstGeom prst="rect">
            <a:avLst/>
          </a:prstGeom>
        </p:spPr>
        <p:txBody>
          <a:bodyPr lIns="0" tIns="0" rIns="0" bIns="0" rtlCol="0" anchor="t">
            <a:spAutoFit/>
          </a:bodyPr>
          <a:lstStyle/>
          <a:p>
            <a:pPr algn="ctr">
              <a:lnSpc>
                <a:spcPts val="2800"/>
              </a:lnSpc>
            </a:pPr>
            <a:r>
              <a:rPr lang="en-US" sz="2000" b="1">
                <a:solidFill>
                  <a:srgbClr val="000000"/>
                </a:solidFill>
                <a:latin typeface="Montserrat Bold"/>
                <a:ea typeface="Montserrat Bold"/>
                <a:cs typeface="Montserrat Bold"/>
                <a:sym typeface="Montserrat Bold"/>
              </a:rPr>
              <a:t>Top 3 Priorities Spotlight</a:t>
            </a:r>
          </a:p>
        </p:txBody>
      </p:sp>
      <p:sp>
        <p:nvSpPr>
          <p:cNvPr id="29" name="TextBox 29"/>
          <p:cNvSpPr txBox="1"/>
          <p:nvPr/>
        </p:nvSpPr>
        <p:spPr>
          <a:xfrm>
            <a:off x="5358070" y="1887087"/>
            <a:ext cx="4060881" cy="339724"/>
          </a:xfrm>
          <a:prstGeom prst="rect">
            <a:avLst/>
          </a:prstGeom>
        </p:spPr>
        <p:txBody>
          <a:bodyPr lIns="0" tIns="0" rIns="0" bIns="0" rtlCol="0" anchor="t">
            <a:spAutoFit/>
          </a:bodyPr>
          <a:lstStyle/>
          <a:p>
            <a:pPr algn="l">
              <a:lnSpc>
                <a:spcPts val="2800"/>
              </a:lnSpc>
            </a:pPr>
            <a:r>
              <a:rPr lang="en-US" sz="2000" b="1">
                <a:solidFill>
                  <a:srgbClr val="000000"/>
                </a:solidFill>
                <a:latin typeface="Montserrat Bold"/>
                <a:ea typeface="Montserrat Bold"/>
                <a:cs typeface="Montserrat Bold"/>
                <a:sym typeface="Montserrat Bold"/>
              </a:rPr>
              <a:t>Quality of Services</a:t>
            </a:r>
          </a:p>
        </p:txBody>
      </p:sp>
      <p:sp>
        <p:nvSpPr>
          <p:cNvPr id="30" name="TextBox 30"/>
          <p:cNvSpPr txBox="1"/>
          <p:nvPr/>
        </p:nvSpPr>
        <p:spPr>
          <a:xfrm>
            <a:off x="694876" y="6723255"/>
            <a:ext cx="3326288" cy="3159124"/>
          </a:xfrm>
          <a:prstGeom prst="rect">
            <a:avLst/>
          </a:prstGeom>
        </p:spPr>
        <p:txBody>
          <a:bodyPr lIns="0" tIns="0" rIns="0" bIns="0" rtlCol="0" anchor="t">
            <a:spAutoFit/>
          </a:bodyPr>
          <a:lstStyle/>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Flyers and yard signs </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Social media </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E-newsletter</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Community meetings and events</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Outreach to key </a:t>
            </a:r>
          </a:p>
          <a:p>
            <a:pPr algn="just">
              <a:lnSpc>
                <a:spcPts val="2800"/>
              </a:lnSpc>
            </a:pPr>
            <a:r>
              <a:rPr lang="en-US" sz="2000" b="1">
                <a:solidFill>
                  <a:srgbClr val="0C74A8"/>
                </a:solidFill>
                <a:latin typeface="Montserrat Bold"/>
                <a:ea typeface="Montserrat Bold"/>
                <a:cs typeface="Montserrat Bold"/>
                <a:sym typeface="Montserrat Bold"/>
              </a:rPr>
              <a:t>stakeholders </a:t>
            </a:r>
          </a:p>
          <a:p>
            <a:pPr algn="just">
              <a:lnSpc>
                <a:spcPts val="2800"/>
              </a:lnSpc>
            </a:pPr>
            <a:endParaRPr lang="en-US" sz="2000" b="1">
              <a:solidFill>
                <a:srgbClr val="0C74A8"/>
              </a:solidFill>
              <a:latin typeface="Montserrat Bold"/>
              <a:ea typeface="Montserrat Bold"/>
              <a:cs typeface="Montserrat Bold"/>
              <a:sym typeface="Montserrat Bold"/>
            </a:endParaRPr>
          </a:p>
          <a:p>
            <a:pPr algn="just">
              <a:lnSpc>
                <a:spcPts val="2800"/>
              </a:lnSpc>
            </a:pPr>
            <a:endParaRPr lang="en-US" sz="2000" b="1">
              <a:solidFill>
                <a:srgbClr val="0C74A8"/>
              </a:solidFill>
              <a:latin typeface="Montserrat Bold"/>
              <a:ea typeface="Montserrat Bold"/>
              <a:cs typeface="Montserrat Bold"/>
              <a:sym typeface="Montserrat Bold"/>
            </a:endParaRPr>
          </a:p>
        </p:txBody>
      </p:sp>
      <p:sp>
        <p:nvSpPr>
          <p:cNvPr id="31" name="TextBox 31"/>
          <p:cNvSpPr txBox="1"/>
          <p:nvPr/>
        </p:nvSpPr>
        <p:spPr>
          <a:xfrm>
            <a:off x="5358070" y="2466165"/>
            <a:ext cx="7607425" cy="692150"/>
          </a:xfrm>
          <a:prstGeom prst="rect">
            <a:avLst/>
          </a:prstGeom>
        </p:spPr>
        <p:txBody>
          <a:bodyPr lIns="0" tIns="0" rIns="0" bIns="0" rtlCol="0" anchor="t">
            <a:spAutoFit/>
          </a:bodyPr>
          <a:lstStyle/>
          <a:p>
            <a:pPr algn="l">
              <a:lnSpc>
                <a:spcPts val="2800"/>
              </a:lnSpc>
              <a:spcBef>
                <a:spcPct val="0"/>
              </a:spcBef>
            </a:pPr>
            <a:r>
              <a:rPr lang="en-US" sz="2000" i="1" dirty="0">
                <a:solidFill>
                  <a:srgbClr val="000000"/>
                </a:solidFill>
                <a:latin typeface="Montserrat Italics"/>
                <a:ea typeface="Montserrat Italics"/>
                <a:cs typeface="Montserrat Italics"/>
                <a:sym typeface="Montserrat Italics"/>
              </a:rPr>
              <a:t>Participants were asked to select the most important thing Charles County can do to improve quality of services.  </a:t>
            </a:r>
          </a:p>
        </p:txBody>
      </p:sp>
      <p:sp>
        <p:nvSpPr>
          <p:cNvPr id="32" name="TextBox 32"/>
          <p:cNvSpPr txBox="1"/>
          <p:nvPr/>
        </p:nvSpPr>
        <p:spPr>
          <a:xfrm>
            <a:off x="14813458" y="2745566"/>
            <a:ext cx="3325647" cy="692148"/>
          </a:xfrm>
          <a:prstGeom prst="rect">
            <a:avLst/>
          </a:prstGeom>
        </p:spPr>
        <p:txBody>
          <a:bodyPr lIns="0" tIns="0" rIns="0" bIns="0" rtlCol="0" anchor="t">
            <a:spAutoFit/>
          </a:bodyPr>
          <a:lstStyle/>
          <a:p>
            <a:pPr algn="l">
              <a:lnSpc>
                <a:spcPts val="2800"/>
              </a:lnSpc>
            </a:pPr>
            <a:r>
              <a:rPr lang="en-US" sz="2000" b="1">
                <a:solidFill>
                  <a:srgbClr val="618A50"/>
                </a:solidFill>
                <a:latin typeface="Montserrat Bold"/>
                <a:ea typeface="Montserrat Bold"/>
                <a:cs typeface="Montserrat Bold"/>
                <a:sym typeface="Montserrat Bold"/>
              </a:rPr>
              <a:t>Access to Service and  Amenities</a:t>
            </a:r>
          </a:p>
        </p:txBody>
      </p:sp>
      <p:sp>
        <p:nvSpPr>
          <p:cNvPr id="33" name="TextBox 33"/>
          <p:cNvSpPr txBox="1"/>
          <p:nvPr/>
        </p:nvSpPr>
        <p:spPr>
          <a:xfrm>
            <a:off x="14813458" y="3762200"/>
            <a:ext cx="2956502" cy="692148"/>
          </a:xfrm>
          <a:prstGeom prst="rect">
            <a:avLst/>
          </a:prstGeom>
        </p:spPr>
        <p:txBody>
          <a:bodyPr lIns="0" tIns="0" rIns="0" bIns="0" rtlCol="0" anchor="t">
            <a:spAutoFit/>
          </a:bodyPr>
          <a:lstStyle/>
          <a:p>
            <a:pPr algn="l">
              <a:lnSpc>
                <a:spcPts val="2800"/>
              </a:lnSpc>
            </a:pPr>
            <a:r>
              <a:rPr lang="en-US" sz="2000" b="1">
                <a:solidFill>
                  <a:srgbClr val="618A50"/>
                </a:solidFill>
                <a:latin typeface="Montserrat Bold"/>
                <a:ea typeface="Montserrat Bold"/>
                <a:cs typeface="Montserrat Bold"/>
                <a:sym typeface="Montserrat Bold"/>
              </a:rPr>
              <a:t>Collaboration with Local Businesses</a:t>
            </a:r>
          </a:p>
        </p:txBody>
      </p:sp>
      <p:sp>
        <p:nvSpPr>
          <p:cNvPr id="34" name="TextBox 34"/>
          <p:cNvSpPr txBox="1"/>
          <p:nvPr/>
        </p:nvSpPr>
        <p:spPr>
          <a:xfrm>
            <a:off x="14813458" y="4714044"/>
            <a:ext cx="3101010" cy="692148"/>
          </a:xfrm>
          <a:prstGeom prst="rect">
            <a:avLst/>
          </a:prstGeom>
        </p:spPr>
        <p:txBody>
          <a:bodyPr lIns="0" tIns="0" rIns="0" bIns="0" rtlCol="0" anchor="t">
            <a:spAutoFit/>
          </a:bodyPr>
          <a:lstStyle/>
          <a:p>
            <a:pPr algn="l">
              <a:lnSpc>
                <a:spcPts val="2800"/>
              </a:lnSpc>
            </a:pPr>
            <a:r>
              <a:rPr lang="en-US" sz="2000" b="1">
                <a:solidFill>
                  <a:srgbClr val="618A50"/>
                </a:solidFill>
                <a:latin typeface="Montserrat Bold"/>
                <a:ea typeface="Montserrat Bold"/>
                <a:cs typeface="Montserrat Bold"/>
                <a:sym typeface="Montserrat Bold"/>
              </a:rPr>
              <a:t>Accessibility through Public Transportation</a:t>
            </a:r>
          </a:p>
        </p:txBody>
      </p:sp>
      <p:sp>
        <p:nvSpPr>
          <p:cNvPr id="35" name="TextBox 35"/>
          <p:cNvSpPr txBox="1"/>
          <p:nvPr/>
        </p:nvSpPr>
        <p:spPr>
          <a:xfrm>
            <a:off x="13889108" y="5909224"/>
            <a:ext cx="3700822" cy="1878329"/>
          </a:xfrm>
          <a:prstGeom prst="rect">
            <a:avLst/>
          </a:prstGeom>
        </p:spPr>
        <p:txBody>
          <a:bodyPr lIns="0" tIns="0" rIns="0" bIns="0" rtlCol="0" anchor="t">
            <a:spAutoFit/>
          </a:bodyPr>
          <a:lstStyle/>
          <a:p>
            <a:pPr algn="ctr">
              <a:lnSpc>
                <a:spcPts val="2520"/>
              </a:lnSpc>
              <a:spcBef>
                <a:spcPct val="0"/>
              </a:spcBef>
            </a:pPr>
            <a:r>
              <a:rPr lang="en-US" sz="1800" i="1">
                <a:solidFill>
                  <a:srgbClr val="000000"/>
                </a:solidFill>
                <a:latin typeface="Montserrat Italics"/>
                <a:ea typeface="Montserrat Italics"/>
                <a:cs typeface="Montserrat Italics"/>
                <a:sym typeface="Montserrat Italics"/>
              </a:rPr>
              <a:t>Residents who live in Bryans Road/Indian Head overwhelmingly prioritized increasing access to services and amenities (31%), far surpassing other options.  </a:t>
            </a:r>
          </a:p>
        </p:txBody>
      </p:sp>
      <p:sp>
        <p:nvSpPr>
          <p:cNvPr id="36" name="TextBox 36"/>
          <p:cNvSpPr txBox="1"/>
          <p:nvPr/>
        </p:nvSpPr>
        <p:spPr>
          <a:xfrm>
            <a:off x="618008" y="2466165"/>
            <a:ext cx="3842683" cy="3284219"/>
          </a:xfrm>
          <a:prstGeom prst="rect">
            <a:avLst/>
          </a:prstGeom>
        </p:spPr>
        <p:txBody>
          <a:bodyPr lIns="0" tIns="0" rIns="0" bIns="0" rtlCol="0" anchor="t">
            <a:spAutoFit/>
          </a:bodyPr>
          <a:lstStyle/>
          <a:p>
            <a:pPr algn="ctr">
              <a:lnSpc>
                <a:spcPts val="2660"/>
              </a:lnSpc>
              <a:spcBef>
                <a:spcPct val="0"/>
              </a:spcBef>
            </a:pPr>
            <a:r>
              <a:rPr lang="en-US" sz="1900" b="1">
                <a:solidFill>
                  <a:srgbClr val="0C74A8"/>
                </a:solidFill>
                <a:latin typeface="Montserrat Bold"/>
                <a:ea typeface="Montserrat Bold"/>
                <a:cs typeface="Montserrat Bold"/>
                <a:sym typeface="Montserrat Bold"/>
              </a:rPr>
              <a:t>122 participants</a:t>
            </a:r>
            <a:r>
              <a:rPr lang="en-US" sz="1900">
                <a:solidFill>
                  <a:srgbClr val="000000"/>
                </a:solidFill>
                <a:latin typeface="Montserrat"/>
                <a:ea typeface="Montserrat"/>
                <a:cs typeface="Montserrat"/>
                <a:sym typeface="Montserrat"/>
              </a:rPr>
              <a:t> </a:t>
            </a:r>
          </a:p>
          <a:p>
            <a:pPr algn="ctr">
              <a:lnSpc>
                <a:spcPts val="2660"/>
              </a:lnSpc>
              <a:spcBef>
                <a:spcPct val="0"/>
              </a:spcBef>
            </a:pPr>
            <a:endParaRPr lang="en-US" sz="1900">
              <a:solidFill>
                <a:srgbClr val="000000"/>
              </a:solidFill>
              <a:latin typeface="Montserrat"/>
              <a:ea typeface="Montserrat"/>
              <a:cs typeface="Montserrat"/>
              <a:sym typeface="Montserrat"/>
            </a:endParaRPr>
          </a:p>
          <a:p>
            <a:pPr algn="ctr">
              <a:lnSpc>
                <a:spcPts val="2660"/>
              </a:lnSpc>
            </a:pPr>
            <a:r>
              <a:rPr lang="en-US" sz="1900" b="1">
                <a:solidFill>
                  <a:srgbClr val="0C74A8"/>
                </a:solidFill>
                <a:latin typeface="Montserrat Bold"/>
                <a:ea typeface="Montserrat Bold"/>
                <a:cs typeface="Montserrat Bold"/>
                <a:sym typeface="Montserrat Bold"/>
              </a:rPr>
              <a:t>76%</a:t>
            </a:r>
            <a:r>
              <a:rPr lang="en-US" sz="1900">
                <a:solidFill>
                  <a:srgbClr val="000000"/>
                </a:solidFill>
                <a:latin typeface="Montserrat"/>
                <a:ea typeface="Montserrat"/>
                <a:cs typeface="Montserrat"/>
                <a:sym typeface="Montserrat"/>
              </a:rPr>
              <a:t> live in Bryans Road/Indian Head</a:t>
            </a:r>
          </a:p>
          <a:p>
            <a:pPr algn="ctr">
              <a:lnSpc>
                <a:spcPts val="2520"/>
              </a:lnSpc>
              <a:spcBef>
                <a:spcPct val="0"/>
              </a:spcBef>
            </a:pPr>
            <a:r>
              <a:rPr lang="en-US" sz="1800" b="1">
                <a:solidFill>
                  <a:srgbClr val="0C74A8"/>
                </a:solidFill>
                <a:latin typeface="Montserrat Bold"/>
                <a:ea typeface="Montserrat Bold"/>
                <a:cs typeface="Montserrat Bold"/>
                <a:sym typeface="Montserrat Bold"/>
              </a:rPr>
              <a:t>6%</a:t>
            </a:r>
            <a:r>
              <a:rPr lang="en-US" sz="1800" b="1">
                <a:solidFill>
                  <a:srgbClr val="000000"/>
                </a:solidFill>
                <a:latin typeface="Montserrat Bold"/>
                <a:ea typeface="Montserrat Bold"/>
                <a:cs typeface="Montserrat Bold"/>
                <a:sym typeface="Montserrat Bold"/>
              </a:rPr>
              <a:t> </a:t>
            </a:r>
            <a:r>
              <a:rPr lang="en-US" sz="1800">
                <a:solidFill>
                  <a:srgbClr val="000000"/>
                </a:solidFill>
                <a:latin typeface="Montserrat"/>
                <a:ea typeface="Montserrat"/>
                <a:cs typeface="Montserrat"/>
                <a:sym typeface="Montserrat"/>
              </a:rPr>
              <a:t>work in Bryans Road/Indian Head </a:t>
            </a:r>
          </a:p>
          <a:p>
            <a:pPr algn="ctr">
              <a:lnSpc>
                <a:spcPts val="2520"/>
              </a:lnSpc>
              <a:spcBef>
                <a:spcPct val="0"/>
              </a:spcBef>
            </a:pPr>
            <a:r>
              <a:rPr lang="en-US" sz="1800" b="1">
                <a:solidFill>
                  <a:srgbClr val="0C74A8"/>
                </a:solidFill>
                <a:latin typeface="Montserrat Bold"/>
                <a:ea typeface="Montserrat Bold"/>
                <a:cs typeface="Montserrat Bold"/>
                <a:sym typeface="Montserrat Bold"/>
              </a:rPr>
              <a:t>11%</a:t>
            </a:r>
            <a:r>
              <a:rPr lang="en-US" sz="1800" b="1">
                <a:solidFill>
                  <a:srgbClr val="000000"/>
                </a:solidFill>
                <a:latin typeface="Montserrat Bold"/>
                <a:ea typeface="Montserrat Bold"/>
                <a:cs typeface="Montserrat Bold"/>
                <a:sym typeface="Montserrat Bold"/>
              </a:rPr>
              <a:t> </a:t>
            </a:r>
            <a:r>
              <a:rPr lang="en-US" sz="1800">
                <a:solidFill>
                  <a:srgbClr val="000000"/>
                </a:solidFill>
                <a:latin typeface="Montserrat"/>
                <a:ea typeface="Montserrat"/>
                <a:cs typeface="Montserrat"/>
                <a:sym typeface="Montserrat"/>
              </a:rPr>
              <a:t>live and work in Bryans Road/Indian Head</a:t>
            </a:r>
          </a:p>
          <a:p>
            <a:pPr algn="ctr">
              <a:lnSpc>
                <a:spcPts val="2800"/>
              </a:lnSpc>
              <a:spcBef>
                <a:spcPct val="0"/>
              </a:spcBef>
            </a:pPr>
            <a:endParaRPr lang="en-US" sz="1800">
              <a:solidFill>
                <a:srgbClr val="000000"/>
              </a:solidFill>
              <a:latin typeface="Montserrat"/>
              <a:ea typeface="Montserrat"/>
              <a:cs typeface="Montserrat"/>
              <a:sym typeface="Montserrat"/>
            </a:endParaRPr>
          </a:p>
          <a:p>
            <a:pPr algn="ctr">
              <a:lnSpc>
                <a:spcPts val="2800"/>
              </a:lnSpc>
              <a:spcBef>
                <a:spcPct val="0"/>
              </a:spcBef>
            </a:pPr>
            <a:endParaRPr lang="en-US" sz="1800">
              <a:solidFill>
                <a:srgbClr val="000000"/>
              </a:solidFill>
              <a:latin typeface="Montserrat"/>
              <a:ea typeface="Montserrat"/>
              <a:cs typeface="Montserrat"/>
              <a:sym typeface="Montserrat"/>
            </a:endParaRPr>
          </a:p>
        </p:txBody>
      </p:sp>
      <p:sp>
        <p:nvSpPr>
          <p:cNvPr id="37" name="Rectangle 36">
            <a:extLst>
              <a:ext uri="{FF2B5EF4-FFF2-40B4-BE49-F238E27FC236}">
                <a16:creationId xmlns:a16="http://schemas.microsoft.com/office/drawing/2014/main" id="{9C61666B-8C9B-0707-C36A-A51AAE45E896}"/>
              </a:ext>
            </a:extLst>
          </p:cNvPr>
          <p:cNvSpPr/>
          <p:nvPr/>
        </p:nvSpPr>
        <p:spPr>
          <a:xfrm>
            <a:off x="8001000" y="7820836"/>
            <a:ext cx="3919240" cy="57907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sp>
        <p:nvSpPr>
          <p:cNvPr id="2" name="Freeform 2"/>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3" name="TextBox 3"/>
          <p:cNvSpPr txBox="1"/>
          <p:nvPr/>
        </p:nvSpPr>
        <p:spPr>
          <a:xfrm>
            <a:off x="5867400" y="-26877"/>
            <a:ext cx="8686800" cy="1556452"/>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Survey #2 </a:t>
            </a:r>
          </a:p>
          <a:p>
            <a:pPr algn="ctr">
              <a:lnSpc>
                <a:spcPts val="6300"/>
              </a:lnSpc>
            </a:pPr>
            <a:r>
              <a:rPr lang="en-US" sz="4500" b="1" dirty="0">
                <a:solidFill>
                  <a:srgbClr val="142E53"/>
                </a:solidFill>
                <a:latin typeface="Montserrat Bold"/>
                <a:ea typeface="Montserrat Bold"/>
                <a:cs typeface="Montserrat Bold"/>
                <a:sym typeface="Montserrat Bold"/>
              </a:rPr>
              <a:t>Overview of Feedback</a:t>
            </a:r>
          </a:p>
        </p:txBody>
      </p:sp>
      <p:grpSp>
        <p:nvGrpSpPr>
          <p:cNvPr id="4" name="Group 4"/>
          <p:cNvGrpSpPr/>
          <p:nvPr/>
        </p:nvGrpSpPr>
        <p:grpSpPr>
          <a:xfrm>
            <a:off x="771523" y="1597510"/>
            <a:ext cx="4060881" cy="3772596"/>
            <a:chOff x="0" y="0"/>
            <a:chExt cx="1069532" cy="993606"/>
          </a:xfrm>
        </p:grpSpPr>
        <p:sp>
          <p:nvSpPr>
            <p:cNvPr id="5" name="Freeform 5"/>
            <p:cNvSpPr/>
            <p:nvPr/>
          </p:nvSpPr>
          <p:spPr>
            <a:xfrm>
              <a:off x="0" y="0"/>
              <a:ext cx="1069532" cy="993606"/>
            </a:xfrm>
            <a:custGeom>
              <a:avLst/>
              <a:gdLst/>
              <a:ahLst/>
              <a:cxnLst/>
              <a:rect l="l" t="t" r="r" b="b"/>
              <a:pathLst>
                <a:path w="1069532" h="993606">
                  <a:moveTo>
                    <a:pt x="97230" y="0"/>
                  </a:moveTo>
                  <a:lnTo>
                    <a:pt x="972303" y="0"/>
                  </a:lnTo>
                  <a:cubicBezTo>
                    <a:pt x="998090" y="0"/>
                    <a:pt x="1022821" y="10244"/>
                    <a:pt x="1041055" y="28478"/>
                  </a:cubicBezTo>
                  <a:cubicBezTo>
                    <a:pt x="1059289" y="46712"/>
                    <a:pt x="1069532" y="71443"/>
                    <a:pt x="1069532" y="97230"/>
                  </a:cubicBezTo>
                  <a:lnTo>
                    <a:pt x="1069532" y="896376"/>
                  </a:lnTo>
                  <a:cubicBezTo>
                    <a:pt x="1069532" y="922163"/>
                    <a:pt x="1059289" y="946894"/>
                    <a:pt x="1041055" y="965128"/>
                  </a:cubicBezTo>
                  <a:cubicBezTo>
                    <a:pt x="1022821" y="983362"/>
                    <a:pt x="998090" y="993606"/>
                    <a:pt x="972303" y="993606"/>
                  </a:cubicBezTo>
                  <a:lnTo>
                    <a:pt x="97230" y="993606"/>
                  </a:lnTo>
                  <a:cubicBezTo>
                    <a:pt x="71443" y="993606"/>
                    <a:pt x="46712" y="983362"/>
                    <a:pt x="28478" y="965128"/>
                  </a:cubicBezTo>
                  <a:cubicBezTo>
                    <a:pt x="10244" y="946894"/>
                    <a:pt x="0" y="922163"/>
                    <a:pt x="0" y="896376"/>
                  </a:cubicBezTo>
                  <a:lnTo>
                    <a:pt x="0" y="97230"/>
                  </a:lnTo>
                  <a:cubicBezTo>
                    <a:pt x="0" y="71443"/>
                    <a:pt x="10244" y="46712"/>
                    <a:pt x="28478" y="28478"/>
                  </a:cubicBezTo>
                  <a:cubicBezTo>
                    <a:pt x="46712" y="10244"/>
                    <a:pt x="71443" y="0"/>
                    <a:pt x="97230" y="0"/>
                  </a:cubicBezTo>
                  <a:close/>
                </a:path>
              </a:pathLst>
            </a:custGeom>
            <a:solidFill>
              <a:srgbClr val="FFFFFF"/>
            </a:solidFill>
          </p:spPr>
          <p:txBody>
            <a:bodyPr/>
            <a:lstStyle/>
            <a:p>
              <a:endParaRPr lang="en-US"/>
            </a:p>
          </p:txBody>
        </p:sp>
        <p:sp>
          <p:nvSpPr>
            <p:cNvPr id="6" name="TextBox 6"/>
            <p:cNvSpPr txBox="1"/>
            <p:nvPr/>
          </p:nvSpPr>
          <p:spPr>
            <a:xfrm>
              <a:off x="0" y="-38100"/>
              <a:ext cx="1069532" cy="1031706"/>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771523" y="5710930"/>
            <a:ext cx="4060881" cy="3795707"/>
            <a:chOff x="0" y="0"/>
            <a:chExt cx="1069532" cy="999692"/>
          </a:xfrm>
        </p:grpSpPr>
        <p:sp>
          <p:nvSpPr>
            <p:cNvPr id="8" name="Freeform 8"/>
            <p:cNvSpPr/>
            <p:nvPr/>
          </p:nvSpPr>
          <p:spPr>
            <a:xfrm>
              <a:off x="0" y="0"/>
              <a:ext cx="1069532" cy="999692"/>
            </a:xfrm>
            <a:custGeom>
              <a:avLst/>
              <a:gdLst/>
              <a:ahLst/>
              <a:cxnLst/>
              <a:rect l="l" t="t" r="r" b="b"/>
              <a:pathLst>
                <a:path w="1069532" h="999692">
                  <a:moveTo>
                    <a:pt x="97230" y="0"/>
                  </a:moveTo>
                  <a:lnTo>
                    <a:pt x="972303" y="0"/>
                  </a:lnTo>
                  <a:cubicBezTo>
                    <a:pt x="998090" y="0"/>
                    <a:pt x="1022821" y="10244"/>
                    <a:pt x="1041055" y="28478"/>
                  </a:cubicBezTo>
                  <a:cubicBezTo>
                    <a:pt x="1059289" y="46712"/>
                    <a:pt x="1069532" y="71443"/>
                    <a:pt x="1069532" y="97230"/>
                  </a:cubicBezTo>
                  <a:lnTo>
                    <a:pt x="1069532" y="902463"/>
                  </a:lnTo>
                  <a:cubicBezTo>
                    <a:pt x="1069532" y="928250"/>
                    <a:pt x="1059289" y="952980"/>
                    <a:pt x="1041055" y="971214"/>
                  </a:cubicBezTo>
                  <a:cubicBezTo>
                    <a:pt x="1022821" y="989449"/>
                    <a:pt x="998090" y="999692"/>
                    <a:pt x="972303" y="999692"/>
                  </a:cubicBezTo>
                  <a:lnTo>
                    <a:pt x="97230" y="999692"/>
                  </a:lnTo>
                  <a:cubicBezTo>
                    <a:pt x="71443" y="999692"/>
                    <a:pt x="46712" y="989449"/>
                    <a:pt x="28478" y="971214"/>
                  </a:cubicBezTo>
                  <a:cubicBezTo>
                    <a:pt x="10244" y="952980"/>
                    <a:pt x="0" y="928250"/>
                    <a:pt x="0" y="902463"/>
                  </a:cubicBezTo>
                  <a:lnTo>
                    <a:pt x="0" y="97230"/>
                  </a:lnTo>
                  <a:cubicBezTo>
                    <a:pt x="0" y="71443"/>
                    <a:pt x="10244" y="46712"/>
                    <a:pt x="28478" y="28478"/>
                  </a:cubicBezTo>
                  <a:cubicBezTo>
                    <a:pt x="46712" y="10244"/>
                    <a:pt x="71443" y="0"/>
                    <a:pt x="97230" y="0"/>
                  </a:cubicBezTo>
                  <a:close/>
                </a:path>
              </a:pathLst>
            </a:custGeom>
            <a:solidFill>
              <a:srgbClr val="FFFFFF"/>
            </a:solidFill>
          </p:spPr>
          <p:txBody>
            <a:bodyPr/>
            <a:lstStyle/>
            <a:p>
              <a:endParaRPr lang="en-US"/>
            </a:p>
          </p:txBody>
        </p:sp>
        <p:sp>
          <p:nvSpPr>
            <p:cNvPr id="9" name="TextBox 9"/>
            <p:cNvSpPr txBox="1"/>
            <p:nvPr/>
          </p:nvSpPr>
          <p:spPr>
            <a:xfrm>
              <a:off x="0" y="-38100"/>
              <a:ext cx="1069532" cy="1037792"/>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5228500" y="1597510"/>
            <a:ext cx="12176181" cy="7545192"/>
            <a:chOff x="0" y="0"/>
            <a:chExt cx="3206895" cy="1987211"/>
          </a:xfrm>
        </p:grpSpPr>
        <p:sp>
          <p:nvSpPr>
            <p:cNvPr id="11" name="Freeform 11"/>
            <p:cNvSpPr/>
            <p:nvPr/>
          </p:nvSpPr>
          <p:spPr>
            <a:xfrm>
              <a:off x="0" y="0"/>
              <a:ext cx="3206895" cy="1987211"/>
            </a:xfrm>
            <a:custGeom>
              <a:avLst/>
              <a:gdLst/>
              <a:ahLst/>
              <a:cxnLst/>
              <a:rect l="l" t="t" r="r" b="b"/>
              <a:pathLst>
                <a:path w="3206895" h="1987211">
                  <a:moveTo>
                    <a:pt x="32427" y="0"/>
                  </a:moveTo>
                  <a:lnTo>
                    <a:pt x="3174468" y="0"/>
                  </a:lnTo>
                  <a:cubicBezTo>
                    <a:pt x="3192377" y="0"/>
                    <a:pt x="3206895" y="14518"/>
                    <a:pt x="3206895" y="32427"/>
                  </a:cubicBezTo>
                  <a:lnTo>
                    <a:pt x="3206895" y="1954784"/>
                  </a:lnTo>
                  <a:cubicBezTo>
                    <a:pt x="3206895" y="1972693"/>
                    <a:pt x="3192377" y="1987211"/>
                    <a:pt x="3174468" y="1987211"/>
                  </a:cubicBezTo>
                  <a:lnTo>
                    <a:pt x="32427" y="1987211"/>
                  </a:lnTo>
                  <a:cubicBezTo>
                    <a:pt x="14518" y="1987211"/>
                    <a:pt x="0" y="1972693"/>
                    <a:pt x="0" y="1954784"/>
                  </a:cubicBezTo>
                  <a:lnTo>
                    <a:pt x="0" y="32427"/>
                  </a:lnTo>
                  <a:cubicBezTo>
                    <a:pt x="0" y="14518"/>
                    <a:pt x="14518" y="0"/>
                    <a:pt x="32427" y="0"/>
                  </a:cubicBezTo>
                  <a:close/>
                </a:path>
              </a:pathLst>
            </a:custGeom>
            <a:solidFill>
              <a:srgbClr val="FFFFFF"/>
            </a:solidFill>
          </p:spPr>
          <p:txBody>
            <a:bodyPr/>
            <a:lstStyle/>
            <a:p>
              <a:endParaRPr lang="en-US"/>
            </a:p>
          </p:txBody>
        </p:sp>
        <p:sp>
          <p:nvSpPr>
            <p:cNvPr id="12" name="TextBox 12"/>
            <p:cNvSpPr txBox="1"/>
            <p:nvPr/>
          </p:nvSpPr>
          <p:spPr>
            <a:xfrm>
              <a:off x="0" y="-38100"/>
              <a:ext cx="3206895" cy="2025311"/>
            </a:xfrm>
            <a:prstGeom prst="rect">
              <a:avLst/>
            </a:prstGeom>
          </p:spPr>
          <p:txBody>
            <a:bodyPr lIns="50800" tIns="50800" rIns="50800" bIns="50800" rtlCol="0" anchor="ctr"/>
            <a:lstStyle/>
            <a:p>
              <a:pPr algn="ctr">
                <a:lnSpc>
                  <a:spcPts val="2659"/>
                </a:lnSpc>
                <a:spcBef>
                  <a:spcPct val="0"/>
                </a:spcBef>
              </a:pPr>
              <a:endParaRPr/>
            </a:p>
          </p:txBody>
        </p:sp>
      </p:grpSp>
      <p:pic>
        <p:nvPicPr>
          <p:cNvPr id="13" name="Picture 13"/>
          <p:cNvPicPr>
            <a:picLocks noChangeAspect="1"/>
          </p:cNvPicPr>
          <p:nvPr/>
        </p:nvPicPr>
        <p:blipFill>
          <a:blip r:embed="rId3"/>
          <a:stretch>
            <a:fillRect/>
          </a:stretch>
        </p:blipFill>
        <p:spPr>
          <a:xfrm>
            <a:off x="4314692" y="2277758"/>
            <a:ext cx="13881383" cy="7627913"/>
          </a:xfrm>
          <a:prstGeom prst="rect">
            <a:avLst/>
          </a:prstGeom>
        </p:spPr>
      </p:pic>
      <p:grpSp>
        <p:nvGrpSpPr>
          <p:cNvPr id="14" name="Group 14"/>
          <p:cNvGrpSpPr/>
          <p:nvPr/>
        </p:nvGrpSpPr>
        <p:grpSpPr>
          <a:xfrm>
            <a:off x="6868318" y="5027901"/>
            <a:ext cx="462248" cy="440580"/>
            <a:chOff x="0" y="0"/>
            <a:chExt cx="812800" cy="774700"/>
          </a:xfrm>
        </p:grpSpPr>
        <p:sp>
          <p:nvSpPr>
            <p:cNvPr id="15" name="Freeform 15"/>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E3AA0F"/>
            </a:solidFill>
          </p:spPr>
          <p:txBody>
            <a:bodyPr/>
            <a:lstStyle/>
            <a:p>
              <a:endParaRPr lang="en-US"/>
            </a:p>
          </p:txBody>
        </p:sp>
        <p:sp>
          <p:nvSpPr>
            <p:cNvPr id="16" name="TextBox 16"/>
            <p:cNvSpPr txBox="1"/>
            <p:nvPr/>
          </p:nvSpPr>
          <p:spPr>
            <a:xfrm>
              <a:off x="228600" y="228600"/>
              <a:ext cx="355600" cy="381000"/>
            </a:xfrm>
            <a:prstGeom prst="rect">
              <a:avLst/>
            </a:prstGeom>
          </p:spPr>
          <p:txBody>
            <a:bodyPr lIns="50800" tIns="50800" rIns="50800" bIns="50800" rtlCol="0" anchor="ctr"/>
            <a:lstStyle/>
            <a:p>
              <a:pPr algn="ctr">
                <a:lnSpc>
                  <a:spcPts val="2800"/>
                </a:lnSpc>
              </a:pPr>
              <a:endParaRPr/>
            </a:p>
          </p:txBody>
        </p:sp>
      </p:grpSp>
      <p:sp>
        <p:nvSpPr>
          <p:cNvPr id="17" name="Freeform 17"/>
          <p:cNvSpPr/>
          <p:nvPr/>
        </p:nvSpPr>
        <p:spPr>
          <a:xfrm>
            <a:off x="443172" y="1379206"/>
            <a:ext cx="1091961" cy="1091961"/>
          </a:xfrm>
          <a:custGeom>
            <a:avLst/>
            <a:gdLst/>
            <a:ahLst/>
            <a:cxnLst/>
            <a:rect l="l" t="t" r="r" b="b"/>
            <a:pathLst>
              <a:path w="1091961" h="1091961">
                <a:moveTo>
                  <a:pt x="0" y="0"/>
                </a:moveTo>
                <a:lnTo>
                  <a:pt x="1091961" y="0"/>
                </a:lnTo>
                <a:lnTo>
                  <a:pt x="1091961" y="1091961"/>
                </a:lnTo>
                <a:lnTo>
                  <a:pt x="0" y="109196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8" name="Freeform 18"/>
          <p:cNvSpPr/>
          <p:nvPr/>
        </p:nvSpPr>
        <p:spPr>
          <a:xfrm>
            <a:off x="443172" y="5632629"/>
            <a:ext cx="938226" cy="938226"/>
          </a:xfrm>
          <a:custGeom>
            <a:avLst/>
            <a:gdLst/>
            <a:ahLst/>
            <a:cxnLst/>
            <a:rect l="l" t="t" r="r" b="b"/>
            <a:pathLst>
              <a:path w="938226" h="938226">
                <a:moveTo>
                  <a:pt x="0" y="0"/>
                </a:moveTo>
                <a:lnTo>
                  <a:pt x="938226" y="0"/>
                </a:lnTo>
                <a:lnTo>
                  <a:pt x="938226" y="938226"/>
                </a:lnTo>
                <a:lnTo>
                  <a:pt x="0" y="9382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9" name="TextBox 19"/>
          <p:cNvSpPr txBox="1"/>
          <p:nvPr/>
        </p:nvSpPr>
        <p:spPr>
          <a:xfrm>
            <a:off x="912285" y="1887087"/>
            <a:ext cx="4060881" cy="339724"/>
          </a:xfrm>
          <a:prstGeom prst="rect">
            <a:avLst/>
          </a:prstGeom>
        </p:spPr>
        <p:txBody>
          <a:bodyPr lIns="0" tIns="0" rIns="0" bIns="0" rtlCol="0" anchor="t">
            <a:spAutoFit/>
          </a:bodyPr>
          <a:lstStyle/>
          <a:p>
            <a:pPr algn="ctr">
              <a:lnSpc>
                <a:spcPts val="2800"/>
              </a:lnSpc>
            </a:pPr>
            <a:r>
              <a:rPr lang="en-US" sz="2000" b="1">
                <a:solidFill>
                  <a:srgbClr val="000000"/>
                </a:solidFill>
                <a:latin typeface="Montserrat Bold"/>
                <a:ea typeface="Montserrat Bold"/>
                <a:cs typeface="Montserrat Bold"/>
                <a:sym typeface="Montserrat Bold"/>
              </a:rPr>
              <a:t>Who participated?</a:t>
            </a:r>
          </a:p>
        </p:txBody>
      </p:sp>
      <p:sp>
        <p:nvSpPr>
          <p:cNvPr id="20" name="TextBox 20"/>
          <p:cNvSpPr txBox="1"/>
          <p:nvPr/>
        </p:nvSpPr>
        <p:spPr>
          <a:xfrm>
            <a:off x="987089" y="5921095"/>
            <a:ext cx="3629748" cy="692149"/>
          </a:xfrm>
          <a:prstGeom prst="rect">
            <a:avLst/>
          </a:prstGeom>
        </p:spPr>
        <p:txBody>
          <a:bodyPr lIns="0" tIns="0" rIns="0" bIns="0" rtlCol="0" anchor="t">
            <a:spAutoFit/>
          </a:bodyPr>
          <a:lstStyle/>
          <a:p>
            <a:pPr algn="ctr">
              <a:lnSpc>
                <a:spcPts val="2800"/>
              </a:lnSpc>
            </a:pPr>
            <a:r>
              <a:rPr lang="en-US" sz="2000" b="1">
                <a:solidFill>
                  <a:srgbClr val="000000"/>
                </a:solidFill>
                <a:latin typeface="Montserrat Bold"/>
                <a:ea typeface="Montserrat Bold"/>
                <a:cs typeface="Montserrat Bold"/>
                <a:sym typeface="Montserrat Bold"/>
              </a:rPr>
              <a:t>How were people reached?</a:t>
            </a:r>
          </a:p>
        </p:txBody>
      </p:sp>
      <p:sp>
        <p:nvSpPr>
          <p:cNvPr id="21" name="TextBox 21"/>
          <p:cNvSpPr txBox="1"/>
          <p:nvPr/>
        </p:nvSpPr>
        <p:spPr>
          <a:xfrm>
            <a:off x="5652347" y="1887087"/>
            <a:ext cx="5087531" cy="339724"/>
          </a:xfrm>
          <a:prstGeom prst="rect">
            <a:avLst/>
          </a:prstGeom>
        </p:spPr>
        <p:txBody>
          <a:bodyPr lIns="0" tIns="0" rIns="0" bIns="0" rtlCol="0" anchor="t">
            <a:spAutoFit/>
          </a:bodyPr>
          <a:lstStyle/>
          <a:p>
            <a:pPr algn="l">
              <a:lnSpc>
                <a:spcPts val="2800"/>
              </a:lnSpc>
            </a:pPr>
            <a:r>
              <a:rPr lang="en-US" sz="2000" b="1">
                <a:solidFill>
                  <a:srgbClr val="000000"/>
                </a:solidFill>
                <a:latin typeface="Montserrat Bold"/>
                <a:ea typeface="Montserrat Bold"/>
                <a:cs typeface="Montserrat Bold"/>
                <a:sym typeface="Montserrat Bold"/>
              </a:rPr>
              <a:t>Key Projects to Improve Community</a:t>
            </a:r>
          </a:p>
        </p:txBody>
      </p:sp>
      <p:sp>
        <p:nvSpPr>
          <p:cNvPr id="22" name="TextBox 22"/>
          <p:cNvSpPr txBox="1"/>
          <p:nvPr/>
        </p:nvSpPr>
        <p:spPr>
          <a:xfrm>
            <a:off x="989153" y="6723255"/>
            <a:ext cx="3326288" cy="3159124"/>
          </a:xfrm>
          <a:prstGeom prst="rect">
            <a:avLst/>
          </a:prstGeom>
        </p:spPr>
        <p:txBody>
          <a:bodyPr lIns="0" tIns="0" rIns="0" bIns="0" rtlCol="0" anchor="t">
            <a:spAutoFit/>
          </a:bodyPr>
          <a:lstStyle/>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Flyers and yard signs </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Social media </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E-newsletter</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Community meetings and events</a:t>
            </a:r>
          </a:p>
          <a:p>
            <a:pPr marL="431807" lvl="1" indent="-215904" algn="just">
              <a:lnSpc>
                <a:spcPts val="2800"/>
              </a:lnSpc>
              <a:buFont typeface="Arial"/>
              <a:buChar char="•"/>
            </a:pPr>
            <a:r>
              <a:rPr lang="en-US" sz="2000" b="1">
                <a:solidFill>
                  <a:srgbClr val="0C74A8"/>
                </a:solidFill>
                <a:latin typeface="Montserrat Bold"/>
                <a:ea typeface="Montserrat Bold"/>
                <a:cs typeface="Montserrat Bold"/>
                <a:sym typeface="Montserrat Bold"/>
              </a:rPr>
              <a:t>Outreach to key </a:t>
            </a:r>
          </a:p>
          <a:p>
            <a:pPr algn="just">
              <a:lnSpc>
                <a:spcPts val="2800"/>
              </a:lnSpc>
            </a:pPr>
            <a:r>
              <a:rPr lang="en-US" sz="2000" b="1">
                <a:solidFill>
                  <a:srgbClr val="0C74A8"/>
                </a:solidFill>
                <a:latin typeface="Montserrat Bold"/>
                <a:ea typeface="Montserrat Bold"/>
                <a:cs typeface="Montserrat Bold"/>
                <a:sym typeface="Montserrat Bold"/>
              </a:rPr>
              <a:t>stakeholders </a:t>
            </a:r>
          </a:p>
          <a:p>
            <a:pPr algn="just">
              <a:lnSpc>
                <a:spcPts val="2800"/>
              </a:lnSpc>
            </a:pPr>
            <a:endParaRPr lang="en-US" sz="2000" b="1">
              <a:solidFill>
                <a:srgbClr val="0C74A8"/>
              </a:solidFill>
              <a:latin typeface="Montserrat Bold"/>
              <a:ea typeface="Montserrat Bold"/>
              <a:cs typeface="Montserrat Bold"/>
              <a:sym typeface="Montserrat Bold"/>
            </a:endParaRPr>
          </a:p>
          <a:p>
            <a:pPr algn="just">
              <a:lnSpc>
                <a:spcPts val="2800"/>
              </a:lnSpc>
            </a:pPr>
            <a:endParaRPr lang="en-US" sz="2000" b="1">
              <a:solidFill>
                <a:srgbClr val="0C74A8"/>
              </a:solidFill>
              <a:latin typeface="Montserrat Bold"/>
              <a:ea typeface="Montserrat Bold"/>
              <a:cs typeface="Montserrat Bold"/>
              <a:sym typeface="Montserrat Bold"/>
            </a:endParaRPr>
          </a:p>
        </p:txBody>
      </p:sp>
      <p:sp>
        <p:nvSpPr>
          <p:cNvPr id="23" name="TextBox 23"/>
          <p:cNvSpPr txBox="1"/>
          <p:nvPr/>
        </p:nvSpPr>
        <p:spPr>
          <a:xfrm>
            <a:off x="5652347" y="2466165"/>
            <a:ext cx="10811307" cy="692150"/>
          </a:xfrm>
          <a:prstGeom prst="rect">
            <a:avLst/>
          </a:prstGeom>
        </p:spPr>
        <p:txBody>
          <a:bodyPr lIns="0" tIns="0" rIns="0" bIns="0" rtlCol="0" anchor="t">
            <a:spAutoFit/>
          </a:bodyPr>
          <a:lstStyle/>
          <a:p>
            <a:pPr algn="l">
              <a:lnSpc>
                <a:spcPts val="2800"/>
              </a:lnSpc>
              <a:spcBef>
                <a:spcPct val="0"/>
              </a:spcBef>
            </a:pPr>
            <a:r>
              <a:rPr lang="en-US" sz="2000" i="1">
                <a:solidFill>
                  <a:srgbClr val="000000"/>
                </a:solidFill>
                <a:latin typeface="Montserrat Italics"/>
                <a:ea typeface="Montserrat Italics"/>
                <a:cs typeface="Montserrat Italics"/>
                <a:sym typeface="Montserrat Italics"/>
              </a:rPr>
              <a:t>Participants were asked to select the projects that they believe would improve Bryans Road/Indian Head.  </a:t>
            </a:r>
          </a:p>
        </p:txBody>
      </p:sp>
      <p:sp>
        <p:nvSpPr>
          <p:cNvPr id="24" name="TextBox 24"/>
          <p:cNvSpPr txBox="1"/>
          <p:nvPr/>
        </p:nvSpPr>
        <p:spPr>
          <a:xfrm>
            <a:off x="912285" y="2466165"/>
            <a:ext cx="3842683" cy="3284219"/>
          </a:xfrm>
          <a:prstGeom prst="rect">
            <a:avLst/>
          </a:prstGeom>
        </p:spPr>
        <p:txBody>
          <a:bodyPr lIns="0" tIns="0" rIns="0" bIns="0" rtlCol="0" anchor="t">
            <a:spAutoFit/>
          </a:bodyPr>
          <a:lstStyle/>
          <a:p>
            <a:pPr algn="ctr">
              <a:lnSpc>
                <a:spcPts val="2660"/>
              </a:lnSpc>
              <a:spcBef>
                <a:spcPct val="0"/>
              </a:spcBef>
            </a:pPr>
            <a:r>
              <a:rPr lang="en-US" sz="1900" b="1">
                <a:solidFill>
                  <a:srgbClr val="0C74A8"/>
                </a:solidFill>
                <a:latin typeface="Montserrat Bold"/>
                <a:ea typeface="Montserrat Bold"/>
                <a:cs typeface="Montserrat Bold"/>
                <a:sym typeface="Montserrat Bold"/>
              </a:rPr>
              <a:t>128 participants</a:t>
            </a:r>
            <a:r>
              <a:rPr lang="en-US" sz="1900">
                <a:solidFill>
                  <a:srgbClr val="000000"/>
                </a:solidFill>
                <a:latin typeface="Montserrat"/>
                <a:ea typeface="Montserrat"/>
                <a:cs typeface="Montserrat"/>
                <a:sym typeface="Montserrat"/>
              </a:rPr>
              <a:t> </a:t>
            </a:r>
          </a:p>
          <a:p>
            <a:pPr algn="ctr">
              <a:lnSpc>
                <a:spcPts val="2660"/>
              </a:lnSpc>
              <a:spcBef>
                <a:spcPct val="0"/>
              </a:spcBef>
            </a:pPr>
            <a:endParaRPr lang="en-US" sz="1900">
              <a:solidFill>
                <a:srgbClr val="000000"/>
              </a:solidFill>
              <a:latin typeface="Montserrat"/>
              <a:ea typeface="Montserrat"/>
              <a:cs typeface="Montserrat"/>
              <a:sym typeface="Montserrat"/>
            </a:endParaRPr>
          </a:p>
          <a:p>
            <a:pPr algn="ctr">
              <a:lnSpc>
                <a:spcPts val="2660"/>
              </a:lnSpc>
            </a:pPr>
            <a:r>
              <a:rPr lang="en-US" sz="1900" b="1">
                <a:solidFill>
                  <a:srgbClr val="0C74A8"/>
                </a:solidFill>
                <a:latin typeface="Montserrat Bold"/>
                <a:ea typeface="Montserrat Bold"/>
                <a:cs typeface="Montserrat Bold"/>
                <a:sym typeface="Montserrat Bold"/>
              </a:rPr>
              <a:t>59%</a:t>
            </a:r>
            <a:r>
              <a:rPr lang="en-US" sz="1900">
                <a:solidFill>
                  <a:srgbClr val="000000"/>
                </a:solidFill>
                <a:latin typeface="Montserrat"/>
                <a:ea typeface="Montserrat"/>
                <a:cs typeface="Montserrat"/>
                <a:sym typeface="Montserrat"/>
              </a:rPr>
              <a:t> live in Bryans Road/Indian Head</a:t>
            </a:r>
          </a:p>
          <a:p>
            <a:pPr algn="ctr">
              <a:lnSpc>
                <a:spcPts val="2520"/>
              </a:lnSpc>
              <a:spcBef>
                <a:spcPct val="0"/>
              </a:spcBef>
            </a:pPr>
            <a:r>
              <a:rPr lang="en-US" sz="1800" b="1">
                <a:solidFill>
                  <a:srgbClr val="0C74A8"/>
                </a:solidFill>
                <a:latin typeface="Montserrat Bold"/>
                <a:ea typeface="Montserrat Bold"/>
                <a:cs typeface="Montserrat Bold"/>
                <a:sym typeface="Montserrat Bold"/>
              </a:rPr>
              <a:t>7%</a:t>
            </a:r>
            <a:r>
              <a:rPr lang="en-US" sz="1800" b="1">
                <a:solidFill>
                  <a:srgbClr val="000000"/>
                </a:solidFill>
                <a:latin typeface="Montserrat Bold"/>
                <a:ea typeface="Montserrat Bold"/>
                <a:cs typeface="Montserrat Bold"/>
                <a:sym typeface="Montserrat Bold"/>
              </a:rPr>
              <a:t> </a:t>
            </a:r>
            <a:r>
              <a:rPr lang="en-US" sz="1800">
                <a:solidFill>
                  <a:srgbClr val="000000"/>
                </a:solidFill>
                <a:latin typeface="Montserrat"/>
                <a:ea typeface="Montserrat"/>
                <a:cs typeface="Montserrat"/>
                <a:sym typeface="Montserrat"/>
              </a:rPr>
              <a:t>work in Bryans Road/Indian Head </a:t>
            </a:r>
          </a:p>
          <a:p>
            <a:pPr algn="ctr">
              <a:lnSpc>
                <a:spcPts val="2520"/>
              </a:lnSpc>
              <a:spcBef>
                <a:spcPct val="0"/>
              </a:spcBef>
            </a:pPr>
            <a:r>
              <a:rPr lang="en-US" sz="1800" b="1">
                <a:solidFill>
                  <a:srgbClr val="0C74A8"/>
                </a:solidFill>
                <a:latin typeface="Montserrat Bold"/>
                <a:ea typeface="Montserrat Bold"/>
                <a:cs typeface="Montserrat Bold"/>
                <a:sym typeface="Montserrat Bold"/>
              </a:rPr>
              <a:t>9%</a:t>
            </a:r>
            <a:r>
              <a:rPr lang="en-US" sz="1800" b="1">
                <a:solidFill>
                  <a:srgbClr val="000000"/>
                </a:solidFill>
                <a:latin typeface="Montserrat Bold"/>
                <a:ea typeface="Montserrat Bold"/>
                <a:cs typeface="Montserrat Bold"/>
                <a:sym typeface="Montserrat Bold"/>
              </a:rPr>
              <a:t> </a:t>
            </a:r>
            <a:r>
              <a:rPr lang="en-US" sz="1800">
                <a:solidFill>
                  <a:srgbClr val="000000"/>
                </a:solidFill>
                <a:latin typeface="Montserrat"/>
                <a:ea typeface="Montserrat"/>
                <a:cs typeface="Montserrat"/>
                <a:sym typeface="Montserrat"/>
              </a:rPr>
              <a:t>live and work in Bryans Road/Indian Head</a:t>
            </a:r>
          </a:p>
          <a:p>
            <a:pPr algn="ctr">
              <a:lnSpc>
                <a:spcPts val="2800"/>
              </a:lnSpc>
              <a:spcBef>
                <a:spcPct val="0"/>
              </a:spcBef>
            </a:pPr>
            <a:endParaRPr lang="en-US" sz="1800">
              <a:solidFill>
                <a:srgbClr val="000000"/>
              </a:solidFill>
              <a:latin typeface="Montserrat"/>
              <a:ea typeface="Montserrat"/>
              <a:cs typeface="Montserrat"/>
              <a:sym typeface="Montserrat"/>
            </a:endParaRPr>
          </a:p>
          <a:p>
            <a:pPr algn="ctr">
              <a:lnSpc>
                <a:spcPts val="2800"/>
              </a:lnSpc>
              <a:spcBef>
                <a:spcPct val="0"/>
              </a:spcBef>
            </a:pPr>
            <a:endParaRPr lang="en-US" sz="1800">
              <a:solidFill>
                <a:srgbClr val="000000"/>
              </a:solidFill>
              <a:latin typeface="Montserrat"/>
              <a:ea typeface="Montserrat"/>
              <a:cs typeface="Montserrat"/>
              <a:sym typeface="Montserrat"/>
            </a:endParaRPr>
          </a:p>
        </p:txBody>
      </p:sp>
      <p:grpSp>
        <p:nvGrpSpPr>
          <p:cNvPr id="25" name="Group 25"/>
          <p:cNvGrpSpPr/>
          <p:nvPr/>
        </p:nvGrpSpPr>
        <p:grpSpPr>
          <a:xfrm>
            <a:off x="7212085" y="5710930"/>
            <a:ext cx="462248" cy="440580"/>
            <a:chOff x="0" y="0"/>
            <a:chExt cx="812800" cy="774700"/>
          </a:xfrm>
        </p:grpSpPr>
        <p:sp>
          <p:nvSpPr>
            <p:cNvPr id="26" name="Freeform 26"/>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E3AA0F"/>
            </a:solidFill>
          </p:spPr>
          <p:txBody>
            <a:bodyPr/>
            <a:lstStyle/>
            <a:p>
              <a:endParaRPr lang="en-US"/>
            </a:p>
          </p:txBody>
        </p:sp>
        <p:sp>
          <p:nvSpPr>
            <p:cNvPr id="27" name="TextBox 27"/>
            <p:cNvSpPr txBox="1"/>
            <p:nvPr/>
          </p:nvSpPr>
          <p:spPr>
            <a:xfrm>
              <a:off x="228600" y="228600"/>
              <a:ext cx="355600" cy="381000"/>
            </a:xfrm>
            <a:prstGeom prst="rect">
              <a:avLst/>
            </a:prstGeom>
          </p:spPr>
          <p:txBody>
            <a:bodyPr lIns="50800" tIns="50800" rIns="50800" bIns="50800" rtlCol="0" anchor="ctr"/>
            <a:lstStyle/>
            <a:p>
              <a:pPr algn="ctr">
                <a:lnSpc>
                  <a:spcPts val="2800"/>
                </a:lnSpc>
              </a:pPr>
              <a:endParaRPr/>
            </a:p>
          </p:txBody>
        </p:sp>
      </p:grpSp>
      <p:grpSp>
        <p:nvGrpSpPr>
          <p:cNvPr id="28" name="Group 28"/>
          <p:cNvGrpSpPr/>
          <p:nvPr/>
        </p:nvGrpSpPr>
        <p:grpSpPr>
          <a:xfrm>
            <a:off x="8196112" y="3580010"/>
            <a:ext cx="462248" cy="440580"/>
            <a:chOff x="0" y="0"/>
            <a:chExt cx="812800" cy="774700"/>
          </a:xfrm>
        </p:grpSpPr>
        <p:sp>
          <p:nvSpPr>
            <p:cNvPr id="29" name="Freeform 29"/>
            <p:cNvSpPr/>
            <p:nvPr/>
          </p:nvSpPr>
          <p:spPr>
            <a:xfrm>
              <a:off x="0" y="0"/>
              <a:ext cx="812800" cy="774700"/>
            </a:xfrm>
            <a:custGeom>
              <a:avLst/>
              <a:gdLst/>
              <a:ahLst/>
              <a:cxnLst/>
              <a:rect l="l" t="t" r="r" b="b"/>
              <a:pathLst>
                <a:path w="812800" h="774700">
                  <a:moveTo>
                    <a:pt x="406400" y="0"/>
                  </a:moveTo>
                  <a:lnTo>
                    <a:pt x="502338" y="295909"/>
                  </a:lnTo>
                  <a:lnTo>
                    <a:pt x="812800" y="295909"/>
                  </a:lnTo>
                  <a:lnTo>
                    <a:pt x="561631" y="478791"/>
                  </a:lnTo>
                  <a:lnTo>
                    <a:pt x="657569" y="774700"/>
                  </a:lnTo>
                  <a:lnTo>
                    <a:pt x="406400" y="591819"/>
                  </a:lnTo>
                  <a:lnTo>
                    <a:pt x="155231" y="774700"/>
                  </a:lnTo>
                  <a:lnTo>
                    <a:pt x="251169" y="478791"/>
                  </a:lnTo>
                  <a:lnTo>
                    <a:pt x="0" y="295909"/>
                  </a:lnTo>
                  <a:lnTo>
                    <a:pt x="310462" y="295909"/>
                  </a:lnTo>
                  <a:lnTo>
                    <a:pt x="406400" y="0"/>
                  </a:lnTo>
                  <a:close/>
                </a:path>
              </a:pathLst>
            </a:custGeom>
            <a:solidFill>
              <a:srgbClr val="E3AA0F"/>
            </a:solidFill>
          </p:spPr>
          <p:txBody>
            <a:bodyPr/>
            <a:lstStyle/>
            <a:p>
              <a:endParaRPr lang="en-US"/>
            </a:p>
          </p:txBody>
        </p:sp>
        <p:sp>
          <p:nvSpPr>
            <p:cNvPr id="30" name="TextBox 30"/>
            <p:cNvSpPr txBox="1"/>
            <p:nvPr/>
          </p:nvSpPr>
          <p:spPr>
            <a:xfrm>
              <a:off x="228600" y="228600"/>
              <a:ext cx="355600" cy="381000"/>
            </a:xfrm>
            <a:prstGeom prst="rect">
              <a:avLst/>
            </a:prstGeom>
          </p:spPr>
          <p:txBody>
            <a:bodyPr lIns="50800" tIns="50800" rIns="50800" bIns="50800" rtlCol="0" anchor="ctr"/>
            <a:lstStyle/>
            <a:p>
              <a:pPr algn="ctr">
                <a:lnSpc>
                  <a:spcPts val="2800"/>
                </a:lnSpc>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6610931" cy="9049945"/>
            <a:chOff x="0" y="0"/>
            <a:chExt cx="4374895" cy="2383525"/>
          </a:xfrm>
        </p:grpSpPr>
        <p:sp>
          <p:nvSpPr>
            <p:cNvPr id="3" name="Freeform 3"/>
            <p:cNvSpPr/>
            <p:nvPr/>
          </p:nvSpPr>
          <p:spPr>
            <a:xfrm>
              <a:off x="0" y="0"/>
              <a:ext cx="4374895" cy="2383524"/>
            </a:xfrm>
            <a:custGeom>
              <a:avLst/>
              <a:gdLst/>
              <a:ahLst/>
              <a:cxnLst/>
              <a:rect l="l" t="t" r="r" b="b"/>
              <a:pathLst>
                <a:path w="4374895" h="2383524">
                  <a:moveTo>
                    <a:pt x="23770" y="0"/>
                  </a:moveTo>
                  <a:lnTo>
                    <a:pt x="4351125" y="0"/>
                  </a:lnTo>
                  <a:cubicBezTo>
                    <a:pt x="4364253" y="0"/>
                    <a:pt x="4374895" y="10642"/>
                    <a:pt x="4374895" y="23770"/>
                  </a:cubicBezTo>
                  <a:lnTo>
                    <a:pt x="4374895" y="2359755"/>
                  </a:lnTo>
                  <a:cubicBezTo>
                    <a:pt x="4374895" y="2366059"/>
                    <a:pt x="4372391" y="2372105"/>
                    <a:pt x="4367933" y="2376562"/>
                  </a:cubicBezTo>
                  <a:cubicBezTo>
                    <a:pt x="4363476" y="2381020"/>
                    <a:pt x="4357430" y="2383524"/>
                    <a:pt x="4351125" y="2383524"/>
                  </a:cubicBezTo>
                  <a:lnTo>
                    <a:pt x="23770" y="2383524"/>
                  </a:lnTo>
                  <a:cubicBezTo>
                    <a:pt x="10642" y="2383524"/>
                    <a:pt x="0" y="2372882"/>
                    <a:pt x="0" y="2359755"/>
                  </a:cubicBezTo>
                  <a:lnTo>
                    <a:pt x="0" y="23770"/>
                  </a:lnTo>
                  <a:cubicBezTo>
                    <a:pt x="0" y="10642"/>
                    <a:pt x="10642" y="0"/>
                    <a:pt x="23770" y="0"/>
                  </a:cubicBezTo>
                  <a:close/>
                </a:path>
              </a:pathLst>
            </a:custGeom>
            <a:solidFill>
              <a:srgbClr val="FFFFFF"/>
            </a:solidFill>
          </p:spPr>
          <p:txBody>
            <a:bodyPr/>
            <a:lstStyle/>
            <a:p>
              <a:endParaRPr lang="en-US"/>
            </a:p>
          </p:txBody>
        </p:sp>
        <p:sp>
          <p:nvSpPr>
            <p:cNvPr id="4" name="TextBox 4"/>
            <p:cNvSpPr txBox="1"/>
            <p:nvPr/>
          </p:nvSpPr>
          <p:spPr>
            <a:xfrm>
              <a:off x="0" y="-38100"/>
              <a:ext cx="4374895"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832783" y="148847"/>
            <a:ext cx="15749784"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Additional Feedback from External Working Group</a:t>
            </a:r>
          </a:p>
        </p:txBody>
      </p:sp>
      <p:sp>
        <p:nvSpPr>
          <p:cNvPr id="7" name="TextBox 7"/>
          <p:cNvSpPr txBox="1"/>
          <p:nvPr/>
        </p:nvSpPr>
        <p:spPr>
          <a:xfrm>
            <a:off x="1028700" y="1328999"/>
            <a:ext cx="13784554" cy="442272"/>
          </a:xfrm>
          <a:prstGeom prst="rect">
            <a:avLst/>
          </a:prstGeom>
        </p:spPr>
        <p:txBody>
          <a:bodyPr lIns="0" tIns="0" rIns="0" bIns="0" rtlCol="0" anchor="t">
            <a:spAutoFit/>
          </a:bodyPr>
          <a:lstStyle/>
          <a:p>
            <a:pPr algn="l">
              <a:lnSpc>
                <a:spcPts val="3663"/>
              </a:lnSpc>
            </a:pPr>
            <a:r>
              <a:rPr lang="en-US" sz="2616" b="1">
                <a:solidFill>
                  <a:srgbClr val="000000"/>
                </a:solidFill>
                <a:latin typeface="Montserrat Bold"/>
                <a:ea typeface="Montserrat Bold"/>
                <a:cs typeface="Montserrat Bold"/>
                <a:sym typeface="Montserrat Bold"/>
              </a:rPr>
              <a:t>Background of Internal Working Group</a:t>
            </a:r>
          </a:p>
        </p:txBody>
      </p:sp>
      <p:sp>
        <p:nvSpPr>
          <p:cNvPr id="8" name="TextBox 8"/>
          <p:cNvSpPr txBox="1"/>
          <p:nvPr/>
        </p:nvSpPr>
        <p:spPr>
          <a:xfrm>
            <a:off x="1325103" y="8521829"/>
            <a:ext cx="13784554" cy="442272"/>
          </a:xfrm>
          <a:prstGeom prst="rect">
            <a:avLst/>
          </a:prstGeom>
        </p:spPr>
        <p:txBody>
          <a:bodyPr lIns="0" tIns="0" rIns="0" bIns="0" rtlCol="0" anchor="t">
            <a:spAutoFit/>
          </a:bodyPr>
          <a:lstStyle/>
          <a:p>
            <a:pPr algn="l">
              <a:lnSpc>
                <a:spcPts val="3663"/>
              </a:lnSpc>
            </a:pPr>
            <a:r>
              <a:rPr lang="en-US" sz="2616" b="1">
                <a:solidFill>
                  <a:srgbClr val="000000"/>
                </a:solidFill>
                <a:latin typeface="Montserrat Bold"/>
                <a:ea typeface="Montserrat Bold"/>
                <a:cs typeface="Montserrat Bold"/>
                <a:sym typeface="Montserrat Bold"/>
              </a:rPr>
              <a:t>Feedback from Internal Working Group</a:t>
            </a:r>
          </a:p>
        </p:txBody>
      </p:sp>
      <p:sp>
        <p:nvSpPr>
          <p:cNvPr id="9" name="TextBox 9"/>
          <p:cNvSpPr txBox="1"/>
          <p:nvPr/>
        </p:nvSpPr>
        <p:spPr>
          <a:xfrm>
            <a:off x="832782" y="3639423"/>
            <a:ext cx="13784554" cy="903387"/>
          </a:xfrm>
          <a:prstGeom prst="rect">
            <a:avLst/>
          </a:prstGeom>
        </p:spPr>
        <p:txBody>
          <a:bodyPr lIns="0" tIns="0" rIns="0" bIns="0" rtlCol="0" anchor="t">
            <a:spAutoFit/>
          </a:bodyPr>
          <a:lstStyle/>
          <a:p>
            <a:pPr algn="l">
              <a:lnSpc>
                <a:spcPts val="3663"/>
              </a:lnSpc>
            </a:pPr>
            <a:r>
              <a:rPr lang="en-US" sz="2616" b="1">
                <a:solidFill>
                  <a:srgbClr val="000000"/>
                </a:solidFill>
                <a:latin typeface="Montserrat Bold"/>
                <a:ea typeface="Montserrat Bold"/>
                <a:cs typeface="Montserrat Bold"/>
                <a:sym typeface="Montserrat Bold"/>
              </a:rPr>
              <a:t>Invited External Workgroup Members</a:t>
            </a:r>
          </a:p>
          <a:p>
            <a:pPr algn="l">
              <a:lnSpc>
                <a:spcPts val="3663"/>
              </a:lnSpc>
            </a:pPr>
            <a:endParaRPr lang="en-US" sz="2616" b="1">
              <a:solidFill>
                <a:srgbClr val="000000"/>
              </a:solidFill>
              <a:latin typeface="Montserrat Bold"/>
              <a:ea typeface="Montserrat Bold"/>
              <a:cs typeface="Montserrat Bold"/>
              <a:sym typeface="Montserrat Bold"/>
            </a:endParaRPr>
          </a:p>
        </p:txBody>
      </p:sp>
      <p:sp>
        <p:nvSpPr>
          <p:cNvPr id="10" name="TextBox 10"/>
          <p:cNvSpPr txBox="1"/>
          <p:nvPr/>
        </p:nvSpPr>
        <p:spPr>
          <a:xfrm>
            <a:off x="1028700" y="9046448"/>
            <a:ext cx="15590307" cy="692150"/>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Current project boundaries do not represent the actual Bryans Road community</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In order to feel like this project has value, the Village Green Park/shopping center area must be considered</a:t>
            </a:r>
          </a:p>
        </p:txBody>
      </p:sp>
      <p:sp>
        <p:nvSpPr>
          <p:cNvPr id="11" name="TextBox 11"/>
          <p:cNvSpPr txBox="1"/>
          <p:nvPr/>
        </p:nvSpPr>
        <p:spPr>
          <a:xfrm>
            <a:off x="832782" y="2013823"/>
            <a:ext cx="15590307" cy="1397000"/>
          </a:xfrm>
          <a:prstGeom prst="rect">
            <a:avLst/>
          </a:prstGeom>
        </p:spPr>
        <p:txBody>
          <a:bodyPr lIns="0" tIns="0" rIns="0" bIns="0" rtlCol="0" anchor="t">
            <a:spAutoFit/>
          </a:bodyPr>
          <a:lstStyle/>
          <a:p>
            <a:pPr marL="431801" lvl="1" indent="-215900" algn="l">
              <a:lnSpc>
                <a:spcPts val="2800"/>
              </a:lnSpc>
              <a:buFont typeface="Arial"/>
              <a:buChar char="•"/>
            </a:pPr>
            <a:r>
              <a:rPr lang="en-US" sz="2000" dirty="0">
                <a:solidFill>
                  <a:srgbClr val="000000"/>
                </a:solidFill>
                <a:latin typeface="Montserrat"/>
                <a:ea typeface="Montserrat"/>
                <a:cs typeface="Montserrat"/>
                <a:sym typeface="Montserrat"/>
              </a:rPr>
              <a:t>Bryans Road has strong group of advocates/community leaders</a:t>
            </a:r>
          </a:p>
          <a:p>
            <a:pPr marL="431801" lvl="1" indent="-215900" algn="l">
              <a:lnSpc>
                <a:spcPts val="2800"/>
              </a:lnSpc>
              <a:buFont typeface="Arial"/>
              <a:buChar char="•"/>
            </a:pPr>
            <a:r>
              <a:rPr lang="en-US" sz="2000" dirty="0">
                <a:solidFill>
                  <a:srgbClr val="000000"/>
                </a:solidFill>
                <a:latin typeface="Montserrat"/>
                <a:ea typeface="Montserrat"/>
                <a:cs typeface="Montserrat"/>
                <a:sym typeface="Montserrat"/>
              </a:rPr>
              <a:t>Communications &amp; Engagement staff wanted to capitalize on the leaders and advocates already invested in the community to support this project</a:t>
            </a:r>
          </a:p>
          <a:p>
            <a:pPr marL="431801" lvl="1" indent="-215900" algn="l">
              <a:lnSpc>
                <a:spcPts val="2800"/>
              </a:lnSpc>
              <a:buFont typeface="Arial"/>
              <a:buChar char="•"/>
            </a:pPr>
            <a:r>
              <a:rPr lang="en-US" sz="2000" dirty="0">
                <a:solidFill>
                  <a:srgbClr val="000000"/>
                </a:solidFill>
                <a:latin typeface="Montserrat"/>
                <a:ea typeface="Montserrat"/>
                <a:cs typeface="Montserrat"/>
                <a:sym typeface="Montserrat"/>
              </a:rPr>
              <a:t>This group of residents has advised on meeting times and locations; project promotion; etc.</a:t>
            </a:r>
          </a:p>
        </p:txBody>
      </p:sp>
      <p:sp>
        <p:nvSpPr>
          <p:cNvPr id="12" name="TextBox 12"/>
          <p:cNvSpPr txBox="1"/>
          <p:nvPr/>
        </p:nvSpPr>
        <p:spPr>
          <a:xfrm>
            <a:off x="1028700" y="4076829"/>
            <a:ext cx="15590307" cy="4216400"/>
          </a:xfrm>
          <a:prstGeom prst="rect">
            <a:avLst/>
          </a:prstGeom>
        </p:spPr>
        <p:txBody>
          <a:bodyPr lIns="0" tIns="0" rIns="0" bIns="0" rtlCol="0" anchor="t">
            <a:spAutoFit/>
          </a:bodyPr>
          <a:lstStyle/>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Dawud Abdur-Rahman, Bryans Road Business Association &amp; Resident</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Yolanda Coleman-Brown, Resident </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Tammi Crank, Voices of Bryans Road &amp; Resident</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Garvia Hill, Citizens Academy Ambassador &amp; Resident </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Gloria Jolly, BRSC Community Outreach Center</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Bob Lukinic, Resident</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Angela Parker, Resident</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Daria Price Harris, Citizens Academy Ambassador &amp; Resident </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Cheryl Robinson, The Master’s Child Church</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Michelle Talkington, HOA Leadership &amp; Resident</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Hughes Valmond, JC Parks, CCPS </a:t>
            </a:r>
          </a:p>
          <a:p>
            <a:pPr marL="431801" lvl="1" indent="-215900" algn="l">
              <a:lnSpc>
                <a:spcPts val="2800"/>
              </a:lnSpc>
              <a:buFont typeface="Arial"/>
              <a:buChar char="•"/>
            </a:pPr>
            <a:r>
              <a:rPr lang="en-US" sz="2000">
                <a:solidFill>
                  <a:srgbClr val="000000"/>
                </a:solidFill>
                <a:latin typeface="Montserrat"/>
                <a:ea typeface="Montserrat"/>
                <a:cs typeface="Montserrat"/>
                <a:sym typeface="Montserrat"/>
              </a:rPr>
              <a:t>DauVeen Walker, Potomac Branch, CCPL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499540" y="920372"/>
            <a:ext cx="16759760" cy="9158273"/>
            <a:chOff x="0" y="0"/>
            <a:chExt cx="4414093" cy="2412055"/>
          </a:xfrm>
        </p:grpSpPr>
        <p:sp>
          <p:nvSpPr>
            <p:cNvPr id="3" name="Freeform 3"/>
            <p:cNvSpPr/>
            <p:nvPr/>
          </p:nvSpPr>
          <p:spPr>
            <a:xfrm>
              <a:off x="0" y="0"/>
              <a:ext cx="4414093" cy="2412055"/>
            </a:xfrm>
            <a:custGeom>
              <a:avLst/>
              <a:gdLst/>
              <a:ahLst/>
              <a:cxnLst/>
              <a:rect l="l" t="t" r="r" b="b"/>
              <a:pathLst>
                <a:path w="4414093" h="2412055">
                  <a:moveTo>
                    <a:pt x="23559" y="0"/>
                  </a:moveTo>
                  <a:lnTo>
                    <a:pt x="4390534" y="0"/>
                  </a:lnTo>
                  <a:cubicBezTo>
                    <a:pt x="4403546" y="0"/>
                    <a:pt x="4414093" y="10548"/>
                    <a:pt x="4414093" y="23559"/>
                  </a:cubicBezTo>
                  <a:lnTo>
                    <a:pt x="4414093" y="2388497"/>
                  </a:lnTo>
                  <a:cubicBezTo>
                    <a:pt x="4414093" y="2394745"/>
                    <a:pt x="4411611" y="2400737"/>
                    <a:pt x="4407193" y="2405155"/>
                  </a:cubicBezTo>
                  <a:cubicBezTo>
                    <a:pt x="4402775" y="2409573"/>
                    <a:pt x="4396782" y="2412055"/>
                    <a:pt x="4390534" y="2412055"/>
                  </a:cubicBezTo>
                  <a:lnTo>
                    <a:pt x="23559" y="2412055"/>
                  </a:lnTo>
                  <a:cubicBezTo>
                    <a:pt x="17311" y="2412055"/>
                    <a:pt x="11318" y="2409573"/>
                    <a:pt x="6900" y="2405155"/>
                  </a:cubicBezTo>
                  <a:cubicBezTo>
                    <a:pt x="2482" y="2400737"/>
                    <a:pt x="0" y="2394745"/>
                    <a:pt x="0" y="2388497"/>
                  </a:cubicBezTo>
                  <a:lnTo>
                    <a:pt x="0" y="23559"/>
                  </a:lnTo>
                  <a:cubicBezTo>
                    <a:pt x="0" y="17311"/>
                    <a:pt x="2482" y="11318"/>
                    <a:pt x="6900" y="6900"/>
                  </a:cubicBezTo>
                  <a:cubicBezTo>
                    <a:pt x="11318" y="2482"/>
                    <a:pt x="17311" y="0"/>
                    <a:pt x="23559" y="0"/>
                  </a:cubicBezTo>
                  <a:close/>
                </a:path>
              </a:pathLst>
            </a:custGeom>
            <a:solidFill>
              <a:srgbClr val="FFFFFF"/>
            </a:solidFill>
          </p:spPr>
          <p:txBody>
            <a:bodyPr/>
            <a:lstStyle/>
            <a:p>
              <a:endParaRPr lang="en-US"/>
            </a:p>
          </p:txBody>
        </p:sp>
        <p:sp>
          <p:nvSpPr>
            <p:cNvPr id="4" name="TextBox 4"/>
            <p:cNvSpPr txBox="1"/>
            <p:nvPr/>
          </p:nvSpPr>
          <p:spPr>
            <a:xfrm>
              <a:off x="0" y="-38100"/>
              <a:ext cx="4414093" cy="245015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830922" y="148847"/>
            <a:ext cx="14096996"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Project Proposal in Ruth B. Swann Complex</a:t>
            </a:r>
          </a:p>
        </p:txBody>
      </p:sp>
      <p:sp>
        <p:nvSpPr>
          <p:cNvPr id="7" name="TextBox 7"/>
          <p:cNvSpPr txBox="1"/>
          <p:nvPr/>
        </p:nvSpPr>
        <p:spPr>
          <a:xfrm>
            <a:off x="1028700" y="1111658"/>
            <a:ext cx="15590307" cy="8737600"/>
          </a:xfrm>
          <a:prstGeom prst="rect">
            <a:avLst/>
          </a:prstGeom>
        </p:spPr>
        <p:txBody>
          <a:bodyPr lIns="0" tIns="0" rIns="0" bIns="0" rtlCol="0" anchor="t">
            <a:spAutoFit/>
          </a:bodyPr>
          <a:lstStyle/>
          <a:p>
            <a:pPr marL="539748" lvl="1" indent="-269874" algn="l">
              <a:lnSpc>
                <a:spcPts val="3499"/>
              </a:lnSpc>
              <a:buFont typeface="Arial"/>
              <a:buChar char="•"/>
            </a:pPr>
            <a:r>
              <a:rPr lang="en-US" sz="2499" b="1">
                <a:solidFill>
                  <a:srgbClr val="000000"/>
                </a:solidFill>
                <a:latin typeface="Montserrat Bold"/>
                <a:ea typeface="Montserrat Bold"/>
                <a:cs typeface="Montserrat Bold"/>
                <a:sym typeface="Montserrat Bold"/>
              </a:rPr>
              <a:t>New digital sign at entrance of complex</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Library would manage and maintain, which supports their strategic plan.  CCPL is in full support of this effort!</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Cost- Looking for estimates from previous projects</a:t>
            </a:r>
          </a:p>
          <a:p>
            <a:pPr marL="539748" lvl="1" indent="-269874" algn="l">
              <a:lnSpc>
                <a:spcPts val="3499"/>
              </a:lnSpc>
              <a:buFont typeface="Arial"/>
              <a:buChar char="•"/>
            </a:pPr>
            <a:r>
              <a:rPr lang="en-US" sz="2499" b="1">
                <a:solidFill>
                  <a:srgbClr val="000000"/>
                </a:solidFill>
                <a:latin typeface="Montserrat Bold"/>
                <a:ea typeface="Montserrat Bold"/>
                <a:cs typeface="Montserrat Bold"/>
                <a:sym typeface="Montserrat Bold"/>
              </a:rPr>
              <a:t>VanGO Improvements</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Adding a VanGO stop to the entrance of Ruth B. Swann Park. The preferred option is to add a concrete ADA-compliant pad and lily pad at the edge of the park where it meets with MD-210</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Estimated cost $10K</a:t>
            </a:r>
          </a:p>
          <a:p>
            <a:pPr marL="539748" lvl="1" indent="-269874" algn="l">
              <a:lnSpc>
                <a:spcPts val="3499"/>
              </a:lnSpc>
              <a:buFont typeface="Arial"/>
              <a:buChar char="•"/>
            </a:pPr>
            <a:r>
              <a:rPr lang="en-US" sz="2499" b="1">
                <a:solidFill>
                  <a:srgbClr val="000000"/>
                </a:solidFill>
                <a:latin typeface="Montserrat Bold"/>
                <a:ea typeface="Montserrat Bold"/>
                <a:cs typeface="Montserrat Bold"/>
                <a:sym typeface="Montserrat Bold"/>
              </a:rPr>
              <a:t>Pedestrian Access </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Dedicating space along Ruth B. Swann Drive as both a pedestrian lane separated from the traffic and incorporate elements of </a:t>
            </a:r>
            <a:r>
              <a:rPr lang="en-US" sz="2499" u="sng">
                <a:solidFill>
                  <a:srgbClr val="000000"/>
                </a:solidFill>
                <a:latin typeface="Montserrat"/>
                <a:ea typeface="Montserrat"/>
                <a:cs typeface="Montserrat"/>
                <a:sym typeface="Montserrat"/>
                <a:hlinkClick r:id="rId3" tooltip="https://www.madeyoulookbaltimore.org"/>
              </a:rPr>
              <a:t>"arts in the right-of-way" (AROW)</a:t>
            </a:r>
            <a:r>
              <a:rPr lang="en-US" sz="2499">
                <a:solidFill>
                  <a:srgbClr val="000000"/>
                </a:solidFill>
                <a:latin typeface="Montserrat"/>
                <a:ea typeface="Montserrat"/>
                <a:cs typeface="Montserrat"/>
                <a:sym typeface="Montserrat"/>
              </a:rPr>
              <a:t>. This is based on previous discussions and from observing a resident using portions of Ruth B Swann Drive for walking without a dedicated space. Some advisory information about </a:t>
            </a:r>
            <a:r>
              <a:rPr lang="en-US" sz="2499" u="sng">
                <a:solidFill>
                  <a:srgbClr val="000000"/>
                </a:solidFill>
                <a:latin typeface="Montserrat"/>
                <a:ea typeface="Montserrat"/>
                <a:cs typeface="Montserrat"/>
                <a:sym typeface="Montserrat"/>
                <a:hlinkClick r:id="rId4" tooltip="https://ruraldesignguide.com/visually-separated/pedestrian-lane"/>
              </a:rPr>
              <a:t>pedestrian dedicated space can be found on the Rural Design Guide</a:t>
            </a:r>
            <a:r>
              <a:rPr lang="en-US" sz="2499">
                <a:solidFill>
                  <a:srgbClr val="000000"/>
                </a:solidFill>
                <a:latin typeface="Montserrat"/>
                <a:ea typeface="Montserrat"/>
                <a:cs typeface="Montserrat"/>
                <a:sym typeface="Montserrat"/>
              </a:rPr>
              <a:t>.</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Cost: PGM is working with Capital Services to determine estimate</a:t>
            </a:r>
          </a:p>
          <a:p>
            <a:pPr marL="539748" lvl="1" indent="-269874" algn="l">
              <a:lnSpc>
                <a:spcPts val="3499"/>
              </a:lnSpc>
              <a:buFont typeface="Arial"/>
              <a:buChar char="•"/>
            </a:pPr>
            <a:r>
              <a:rPr lang="en-US" sz="2499" b="1">
                <a:solidFill>
                  <a:srgbClr val="000000"/>
                </a:solidFill>
                <a:latin typeface="Montserrat Bold"/>
                <a:ea typeface="Montserrat Bold"/>
                <a:cs typeface="Montserrat Bold"/>
                <a:sym typeface="Montserrat Bold"/>
              </a:rPr>
              <a:t>Wayfinding Signage &amp; Maps</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Creating signage connecting the community and highlighting the activities and trails within the complex.</a:t>
            </a:r>
          </a:p>
          <a:p>
            <a:pPr marL="1079496" lvl="2" indent="-359832" algn="l">
              <a:lnSpc>
                <a:spcPts val="3499"/>
              </a:lnSpc>
              <a:buFont typeface="Arial"/>
              <a:buChar char="⚬"/>
            </a:pPr>
            <a:r>
              <a:rPr lang="en-US" sz="2499">
                <a:solidFill>
                  <a:srgbClr val="000000"/>
                </a:solidFill>
                <a:latin typeface="Montserrat"/>
                <a:ea typeface="Montserrat"/>
                <a:cs typeface="Montserrat"/>
                <a:sym typeface="Montserrat"/>
              </a:rPr>
              <a:t>Cost: Can gap-fill from other projects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7058192" cy="9049945"/>
            <a:chOff x="0" y="0"/>
            <a:chExt cx="4492692" cy="2383525"/>
          </a:xfrm>
        </p:grpSpPr>
        <p:sp>
          <p:nvSpPr>
            <p:cNvPr id="3" name="Freeform 3"/>
            <p:cNvSpPr/>
            <p:nvPr/>
          </p:nvSpPr>
          <p:spPr>
            <a:xfrm>
              <a:off x="0" y="0"/>
              <a:ext cx="4492692" cy="2383524"/>
            </a:xfrm>
            <a:custGeom>
              <a:avLst/>
              <a:gdLst/>
              <a:ahLst/>
              <a:cxnLst/>
              <a:rect l="l" t="t" r="r" b="b"/>
              <a:pathLst>
                <a:path w="4492692" h="2383524">
                  <a:moveTo>
                    <a:pt x="23147" y="0"/>
                  </a:moveTo>
                  <a:lnTo>
                    <a:pt x="4469546" y="0"/>
                  </a:lnTo>
                  <a:cubicBezTo>
                    <a:pt x="4482330" y="0"/>
                    <a:pt x="4492692" y="10363"/>
                    <a:pt x="4492692" y="23147"/>
                  </a:cubicBezTo>
                  <a:lnTo>
                    <a:pt x="4492692" y="2360378"/>
                  </a:lnTo>
                  <a:cubicBezTo>
                    <a:pt x="4492692" y="2373161"/>
                    <a:pt x="4482330" y="2383524"/>
                    <a:pt x="4469546" y="2383524"/>
                  </a:cubicBezTo>
                  <a:lnTo>
                    <a:pt x="23147" y="2383524"/>
                  </a:lnTo>
                  <a:cubicBezTo>
                    <a:pt x="10363" y="2383524"/>
                    <a:pt x="0" y="2373161"/>
                    <a:pt x="0" y="2360378"/>
                  </a:cubicBezTo>
                  <a:lnTo>
                    <a:pt x="0" y="23147"/>
                  </a:lnTo>
                  <a:cubicBezTo>
                    <a:pt x="0" y="10363"/>
                    <a:pt x="10363" y="0"/>
                    <a:pt x="23147" y="0"/>
                  </a:cubicBezTo>
                  <a:close/>
                </a:path>
              </a:pathLst>
            </a:custGeom>
            <a:solidFill>
              <a:srgbClr val="FFFFFF"/>
            </a:solidFill>
          </p:spPr>
          <p:txBody>
            <a:bodyPr/>
            <a:lstStyle/>
            <a:p>
              <a:endParaRPr lang="en-US"/>
            </a:p>
          </p:txBody>
        </p:sp>
        <p:sp>
          <p:nvSpPr>
            <p:cNvPr id="4" name="TextBox 4"/>
            <p:cNvSpPr txBox="1"/>
            <p:nvPr/>
          </p:nvSpPr>
          <p:spPr>
            <a:xfrm>
              <a:off x="0" y="-38100"/>
              <a:ext cx="4492692"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198928" y="160830"/>
            <a:ext cx="15957074"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Request for Inclusion of Village Green Park Project</a:t>
            </a:r>
          </a:p>
        </p:txBody>
      </p:sp>
      <p:sp>
        <p:nvSpPr>
          <p:cNvPr id="7" name="TextBox 7"/>
          <p:cNvSpPr txBox="1"/>
          <p:nvPr/>
        </p:nvSpPr>
        <p:spPr>
          <a:xfrm>
            <a:off x="1028700" y="1311872"/>
            <a:ext cx="16230600" cy="8961755"/>
          </a:xfrm>
          <a:prstGeom prst="rect">
            <a:avLst/>
          </a:prstGeom>
        </p:spPr>
        <p:txBody>
          <a:bodyPr lIns="0" tIns="0" rIns="0" bIns="0" rtlCol="0" anchor="t">
            <a:spAutoFit/>
          </a:bodyPr>
          <a:lstStyle/>
          <a:p>
            <a:pPr marL="453390" lvl="1" indent="-226695" algn="l">
              <a:lnSpc>
                <a:spcPts val="2940"/>
              </a:lnSpc>
              <a:buFont typeface="Arial"/>
              <a:buChar char="•"/>
            </a:pPr>
            <a:r>
              <a:rPr lang="en-US" sz="2100" b="1" dirty="0">
                <a:solidFill>
                  <a:srgbClr val="000000"/>
                </a:solidFill>
                <a:latin typeface="Montserrat Bold"/>
                <a:ea typeface="Montserrat Bold"/>
                <a:cs typeface="Montserrat Bold"/>
                <a:sym typeface="Montserrat Bold"/>
              </a:rPr>
              <a:t>Village Green in Bryans Road</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Pocket park that is under utilized</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Has some resources from Resilience Authority</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Very central to the Bryans Road community</a:t>
            </a:r>
          </a:p>
          <a:p>
            <a:pPr marL="453390" lvl="1" indent="-226695" algn="l">
              <a:lnSpc>
                <a:spcPts val="2940"/>
              </a:lnSpc>
              <a:buFont typeface="Arial"/>
              <a:buChar char="•"/>
            </a:pPr>
            <a:r>
              <a:rPr lang="en-US" sz="2100" b="1" dirty="0">
                <a:solidFill>
                  <a:srgbClr val="000000"/>
                </a:solidFill>
                <a:latin typeface="Montserrat Bold"/>
                <a:ea typeface="Montserrat Bold"/>
                <a:cs typeface="Montserrat Bold"/>
                <a:sym typeface="Montserrat Bold"/>
              </a:rPr>
              <a:t>Potential Partnership with Better Block</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Possible use of consultant with background in community development and improvement, with a foundation in involving community in the process</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Connection made through Assistant Chief of Planning, Tony Felts from previous work experience</a:t>
            </a:r>
          </a:p>
          <a:p>
            <a:pPr marL="453390" lvl="1" indent="-226695" algn="l">
              <a:lnSpc>
                <a:spcPts val="2940"/>
              </a:lnSpc>
              <a:buFont typeface="Arial"/>
              <a:buChar char="•"/>
            </a:pPr>
            <a:r>
              <a:rPr lang="en-US" sz="2100" b="1" dirty="0">
                <a:solidFill>
                  <a:srgbClr val="000000"/>
                </a:solidFill>
                <a:latin typeface="Montserrat Bold"/>
                <a:ea typeface="Montserrat Bold"/>
                <a:cs typeface="Montserrat Bold"/>
                <a:sym typeface="Montserrat Bold"/>
              </a:rPr>
              <a:t>Background of Better Block</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The Better Block Foundation is a 501(c)(3) urban design nonprofit that educates, equips, and empowers communities to reshape and reactivate their built environments. We work alongside residents, local governments, businesses, and community organizations to turn ideas into action and create places that reflect the people who use them.</a:t>
            </a:r>
          </a:p>
          <a:p>
            <a:pPr marL="453390" lvl="1" indent="-226695" algn="l">
              <a:lnSpc>
                <a:spcPts val="2940"/>
              </a:lnSpc>
              <a:buFont typeface="Arial"/>
              <a:buChar char="•"/>
            </a:pPr>
            <a:r>
              <a:rPr lang="en-US" sz="2100" b="1" dirty="0">
                <a:solidFill>
                  <a:srgbClr val="000000"/>
                </a:solidFill>
                <a:latin typeface="Montserrat Bold"/>
                <a:ea typeface="Montserrat Bold"/>
                <a:cs typeface="Montserrat Bold"/>
                <a:sym typeface="Montserrat Bold"/>
              </a:rPr>
              <a:t>Better Block’s Proposal</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Charles County has already invested significant time listening to the Bryans Road community. Through surveys, meetings, and conversations, residents have shared a clear vision for the future. They want places to gather, activities that bring people together, safer spaces for families, and a stronger sense of identity. Our role as we see it is to help turn that vision into something people can experience.</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Better Block believes the best way to plan for the future is to test it.</a:t>
            </a:r>
          </a:p>
          <a:p>
            <a:pPr marL="906780" lvl="2" indent="-302260" algn="l">
              <a:lnSpc>
                <a:spcPts val="2940"/>
              </a:lnSpc>
              <a:buFont typeface="Arial"/>
              <a:buChar char="⚬"/>
            </a:pPr>
            <a:r>
              <a:rPr lang="en-US" sz="2100" dirty="0">
                <a:solidFill>
                  <a:srgbClr val="000000"/>
                </a:solidFill>
                <a:latin typeface="Montserrat"/>
                <a:ea typeface="Montserrat"/>
                <a:cs typeface="Montserrat"/>
                <a:sym typeface="Montserrat"/>
              </a:rPr>
              <a:t>For this project, Village Green becomes the place where those ideas come to life. By creating a year-long demonstration, the County and community can see what works, learn from how people use the space, and build the local stewardship needed to sustain it. The lessons learned in the park won’t stop at its edges. They’ll help inform future investments throughout the surrounding town center.</a:t>
            </a:r>
          </a:p>
          <a:p>
            <a:pPr algn="l">
              <a:lnSpc>
                <a:spcPts val="3499"/>
              </a:lnSpc>
            </a:pPr>
            <a:endParaRPr lang="en-US" sz="2100" dirty="0">
              <a:solidFill>
                <a:srgbClr val="000000"/>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028700"/>
            <a:ext cx="17058192" cy="9049945"/>
            <a:chOff x="0" y="0"/>
            <a:chExt cx="4492692" cy="2383525"/>
          </a:xfrm>
        </p:grpSpPr>
        <p:sp>
          <p:nvSpPr>
            <p:cNvPr id="3" name="Freeform 3"/>
            <p:cNvSpPr/>
            <p:nvPr/>
          </p:nvSpPr>
          <p:spPr>
            <a:xfrm>
              <a:off x="0" y="0"/>
              <a:ext cx="4492692" cy="2383524"/>
            </a:xfrm>
            <a:custGeom>
              <a:avLst/>
              <a:gdLst/>
              <a:ahLst/>
              <a:cxnLst/>
              <a:rect l="l" t="t" r="r" b="b"/>
              <a:pathLst>
                <a:path w="4492692" h="2383524">
                  <a:moveTo>
                    <a:pt x="23147" y="0"/>
                  </a:moveTo>
                  <a:lnTo>
                    <a:pt x="4469546" y="0"/>
                  </a:lnTo>
                  <a:cubicBezTo>
                    <a:pt x="4482330" y="0"/>
                    <a:pt x="4492692" y="10363"/>
                    <a:pt x="4492692" y="23147"/>
                  </a:cubicBezTo>
                  <a:lnTo>
                    <a:pt x="4492692" y="2360378"/>
                  </a:lnTo>
                  <a:cubicBezTo>
                    <a:pt x="4492692" y="2373161"/>
                    <a:pt x="4482330" y="2383524"/>
                    <a:pt x="4469546" y="2383524"/>
                  </a:cubicBezTo>
                  <a:lnTo>
                    <a:pt x="23147" y="2383524"/>
                  </a:lnTo>
                  <a:cubicBezTo>
                    <a:pt x="10363" y="2383524"/>
                    <a:pt x="0" y="2373161"/>
                    <a:pt x="0" y="2360378"/>
                  </a:cubicBezTo>
                  <a:lnTo>
                    <a:pt x="0" y="23147"/>
                  </a:lnTo>
                  <a:cubicBezTo>
                    <a:pt x="0" y="10363"/>
                    <a:pt x="10363" y="0"/>
                    <a:pt x="23147" y="0"/>
                  </a:cubicBezTo>
                  <a:close/>
                </a:path>
              </a:pathLst>
            </a:custGeom>
            <a:solidFill>
              <a:srgbClr val="FFFFFF"/>
            </a:solidFill>
          </p:spPr>
          <p:txBody>
            <a:bodyPr/>
            <a:lstStyle/>
            <a:p>
              <a:endParaRPr lang="en-US"/>
            </a:p>
          </p:txBody>
        </p:sp>
        <p:sp>
          <p:nvSpPr>
            <p:cNvPr id="4" name="TextBox 4"/>
            <p:cNvSpPr txBox="1"/>
            <p:nvPr/>
          </p:nvSpPr>
          <p:spPr>
            <a:xfrm>
              <a:off x="0" y="-38100"/>
              <a:ext cx="4492692" cy="2421625"/>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814459" y="87088"/>
            <a:ext cx="11909958" cy="771525"/>
          </a:xfrm>
          <a:prstGeom prst="rect">
            <a:avLst/>
          </a:prstGeom>
        </p:spPr>
        <p:txBody>
          <a:bodyPr wrap="square" lIns="0" tIns="0" rIns="0" bIns="0" rtlCol="0" anchor="t">
            <a:spAutoFit/>
          </a:bodyPr>
          <a:lstStyle/>
          <a:p>
            <a:pPr algn="ctr">
              <a:lnSpc>
                <a:spcPts val="6300"/>
              </a:lnSpc>
            </a:pPr>
            <a:r>
              <a:rPr lang="en-US" sz="4500" b="1" dirty="0">
                <a:solidFill>
                  <a:srgbClr val="142E53"/>
                </a:solidFill>
                <a:latin typeface="Montserrat Bold"/>
                <a:ea typeface="Montserrat Bold"/>
                <a:cs typeface="Montserrat Bold"/>
                <a:sym typeface="Montserrat Bold"/>
              </a:rPr>
              <a:t>Better Block Proposal At-A-Glance</a:t>
            </a:r>
          </a:p>
        </p:txBody>
      </p:sp>
      <p:sp>
        <p:nvSpPr>
          <p:cNvPr id="7" name="TextBox 7"/>
          <p:cNvSpPr txBox="1"/>
          <p:nvPr/>
        </p:nvSpPr>
        <p:spPr>
          <a:xfrm>
            <a:off x="1028700" y="1302347"/>
            <a:ext cx="16230600" cy="8564880"/>
          </a:xfrm>
          <a:prstGeom prst="rect">
            <a:avLst/>
          </a:prstGeom>
        </p:spPr>
        <p:txBody>
          <a:bodyPr lIns="0" tIns="0" rIns="0" bIns="0" rtlCol="0" anchor="t">
            <a:spAutoFit/>
          </a:bodyPr>
          <a:lstStyle/>
          <a:p>
            <a:pPr marL="561337" lvl="1" indent="-280669" algn="l">
              <a:lnSpc>
                <a:spcPts val="3639"/>
              </a:lnSpc>
              <a:buFont typeface="Arial"/>
              <a:buChar char="•"/>
            </a:pPr>
            <a:r>
              <a:rPr lang="en-US" sz="2599" b="1" dirty="0">
                <a:solidFill>
                  <a:srgbClr val="000000"/>
                </a:solidFill>
                <a:latin typeface="Montserrat Bold"/>
                <a:ea typeface="Montserrat Bold"/>
                <a:cs typeface="Montserrat Bold"/>
                <a:sym typeface="Montserrat Bold"/>
              </a:rPr>
              <a:t>4 Phase Implementation, Followed by Living Demonstration</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Phase 1: Organize (Days 1-30)</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Phase 2: Design (Days 31-60)</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Phase 3: Prepare (Days 61-115)</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Phase 4: Implementation &amp; Demonstration (Days 115-120)</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Living Demonstration : Village Green will remain active for approximately 12 months, allowing the County and community to experience the space across different seasons, events, and everyday use.  Better Block will  identify local stewards, build a year-long activation plan, and organize the partnerships needed to keep the space active throughout the year. Once the project opens, the community takes the lead. Better Block will remain available through scheduled check-ins and ongoing consultation to provide support, troubleshoot challenges, and help the stewardship team as needed.</a:t>
            </a:r>
          </a:p>
          <a:p>
            <a:pPr algn="l">
              <a:lnSpc>
                <a:spcPts val="3639"/>
              </a:lnSpc>
            </a:pPr>
            <a:endParaRPr lang="en-US" sz="2599" dirty="0">
              <a:solidFill>
                <a:srgbClr val="000000"/>
              </a:solidFill>
              <a:latin typeface="Montserrat"/>
              <a:ea typeface="Montserrat"/>
              <a:cs typeface="Montserrat"/>
              <a:sym typeface="Montserrat"/>
            </a:endParaRPr>
          </a:p>
          <a:p>
            <a:pPr marL="561337" lvl="1" indent="-280669" algn="l">
              <a:lnSpc>
                <a:spcPts val="3639"/>
              </a:lnSpc>
              <a:buFont typeface="Arial"/>
              <a:buChar char="•"/>
            </a:pPr>
            <a:r>
              <a:rPr lang="en-US" sz="2599" b="1" dirty="0">
                <a:solidFill>
                  <a:srgbClr val="000000"/>
                </a:solidFill>
                <a:latin typeface="Montserrat Bold"/>
                <a:ea typeface="Montserrat Bold"/>
                <a:cs typeface="Montserrat Bold"/>
                <a:sym typeface="Montserrat Bold"/>
              </a:rPr>
              <a:t>Funding</a:t>
            </a:r>
          </a:p>
          <a:p>
            <a:pPr marL="1122675" lvl="2" indent="-374225" algn="l">
              <a:lnSpc>
                <a:spcPts val="3639"/>
              </a:lnSpc>
              <a:buFont typeface="Arial"/>
              <a:buChar char="⚬"/>
            </a:pPr>
            <a:r>
              <a:rPr lang="en-US" sz="2599" dirty="0">
                <a:solidFill>
                  <a:srgbClr val="000000"/>
                </a:solidFill>
                <a:latin typeface="Montserrat"/>
                <a:ea typeface="Montserrat"/>
                <a:cs typeface="Montserrat"/>
                <a:sym typeface="Montserrat"/>
              </a:rPr>
              <a:t>Combination of CIP and  Operational</a:t>
            </a:r>
          </a:p>
          <a:p>
            <a:pPr marL="1684012" lvl="3" indent="-421003" algn="l">
              <a:lnSpc>
                <a:spcPts val="3639"/>
              </a:lnSpc>
              <a:buFont typeface="Arial"/>
              <a:buChar char="￭"/>
            </a:pPr>
            <a:r>
              <a:rPr lang="en-US" sz="2599" dirty="0">
                <a:solidFill>
                  <a:srgbClr val="000000"/>
                </a:solidFill>
                <a:latin typeface="Montserrat"/>
                <a:ea typeface="Montserrat"/>
                <a:cs typeface="Montserrat"/>
                <a:sym typeface="Montserrat"/>
              </a:rPr>
              <a:t>CIP: approximately $60,000</a:t>
            </a:r>
          </a:p>
          <a:p>
            <a:pPr marL="1684012" lvl="3" indent="-421003" algn="l">
              <a:lnSpc>
                <a:spcPts val="3639"/>
              </a:lnSpc>
              <a:buFont typeface="Arial"/>
              <a:buChar char="￭"/>
            </a:pPr>
            <a:r>
              <a:rPr lang="en-US" sz="2599" dirty="0">
                <a:solidFill>
                  <a:srgbClr val="000000"/>
                </a:solidFill>
                <a:latin typeface="Montserrat"/>
                <a:ea typeface="Montserrat"/>
                <a:cs typeface="Montserrat"/>
                <a:sym typeface="Montserrat"/>
              </a:rPr>
              <a:t>Operational:  $140,000</a:t>
            </a:r>
          </a:p>
          <a:p>
            <a:pPr algn="l">
              <a:lnSpc>
                <a:spcPts val="2940"/>
              </a:lnSpc>
            </a:pPr>
            <a:endParaRPr lang="en-US" sz="2599" dirty="0">
              <a:solidFill>
                <a:srgbClr val="000000"/>
              </a:solidFill>
              <a:latin typeface="Montserrat"/>
              <a:ea typeface="Montserrat"/>
              <a:cs typeface="Montserrat"/>
              <a:sym typeface="Montserrat"/>
            </a:endParaRPr>
          </a:p>
          <a:p>
            <a:pPr algn="l">
              <a:lnSpc>
                <a:spcPts val="3499"/>
              </a:lnSpc>
            </a:pPr>
            <a:endParaRPr lang="en-US" sz="2599" dirty="0">
              <a:solidFill>
                <a:srgbClr val="000000"/>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3DFD7"/>
        </a:solidFill>
        <a:effectLst/>
      </p:bgPr>
    </p:bg>
    <p:spTree>
      <p:nvGrpSpPr>
        <p:cNvPr id="1" name=""/>
        <p:cNvGrpSpPr/>
        <p:nvPr/>
      </p:nvGrpSpPr>
      <p:grpSpPr>
        <a:xfrm>
          <a:off x="0" y="0"/>
          <a:ext cx="0" cy="0"/>
          <a:chOff x="0" y="0"/>
          <a:chExt cx="0" cy="0"/>
        </a:xfrm>
      </p:grpSpPr>
      <p:grpSp>
        <p:nvGrpSpPr>
          <p:cNvPr id="2" name="Group 2"/>
          <p:cNvGrpSpPr/>
          <p:nvPr/>
        </p:nvGrpSpPr>
        <p:grpSpPr>
          <a:xfrm>
            <a:off x="648369" y="1885352"/>
            <a:ext cx="16610931" cy="8193293"/>
            <a:chOff x="0" y="0"/>
            <a:chExt cx="4374895" cy="2157904"/>
          </a:xfrm>
        </p:grpSpPr>
        <p:sp>
          <p:nvSpPr>
            <p:cNvPr id="3" name="Freeform 3"/>
            <p:cNvSpPr/>
            <p:nvPr/>
          </p:nvSpPr>
          <p:spPr>
            <a:xfrm>
              <a:off x="0" y="0"/>
              <a:ext cx="4374895" cy="2157904"/>
            </a:xfrm>
            <a:custGeom>
              <a:avLst/>
              <a:gdLst/>
              <a:ahLst/>
              <a:cxnLst/>
              <a:rect l="l" t="t" r="r" b="b"/>
              <a:pathLst>
                <a:path w="4374895" h="2157904">
                  <a:moveTo>
                    <a:pt x="23770" y="0"/>
                  </a:moveTo>
                  <a:lnTo>
                    <a:pt x="4351125" y="0"/>
                  </a:lnTo>
                  <a:cubicBezTo>
                    <a:pt x="4364253" y="0"/>
                    <a:pt x="4374895" y="10642"/>
                    <a:pt x="4374895" y="23770"/>
                  </a:cubicBezTo>
                  <a:lnTo>
                    <a:pt x="4374895" y="2134135"/>
                  </a:lnTo>
                  <a:cubicBezTo>
                    <a:pt x="4374895" y="2140439"/>
                    <a:pt x="4372391" y="2146485"/>
                    <a:pt x="4367933" y="2150942"/>
                  </a:cubicBezTo>
                  <a:cubicBezTo>
                    <a:pt x="4363476" y="2155400"/>
                    <a:pt x="4357430" y="2157904"/>
                    <a:pt x="4351125" y="2157904"/>
                  </a:cubicBezTo>
                  <a:lnTo>
                    <a:pt x="23770" y="2157904"/>
                  </a:lnTo>
                  <a:cubicBezTo>
                    <a:pt x="10642" y="2157904"/>
                    <a:pt x="0" y="2147262"/>
                    <a:pt x="0" y="2134135"/>
                  </a:cubicBezTo>
                  <a:lnTo>
                    <a:pt x="0" y="23770"/>
                  </a:lnTo>
                  <a:cubicBezTo>
                    <a:pt x="0" y="10642"/>
                    <a:pt x="10642" y="0"/>
                    <a:pt x="23770" y="0"/>
                  </a:cubicBezTo>
                  <a:close/>
                </a:path>
              </a:pathLst>
            </a:custGeom>
            <a:solidFill>
              <a:srgbClr val="FFFFFF"/>
            </a:solidFill>
          </p:spPr>
          <p:txBody>
            <a:bodyPr/>
            <a:lstStyle/>
            <a:p>
              <a:endParaRPr lang="en-US"/>
            </a:p>
          </p:txBody>
        </p:sp>
        <p:sp>
          <p:nvSpPr>
            <p:cNvPr id="4" name="TextBox 4"/>
            <p:cNvSpPr txBox="1"/>
            <p:nvPr/>
          </p:nvSpPr>
          <p:spPr>
            <a:xfrm>
              <a:off x="0" y="-38100"/>
              <a:ext cx="4374895" cy="2196004"/>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p:cNvSpPr/>
          <p:nvPr/>
        </p:nvSpPr>
        <p:spPr>
          <a:xfrm>
            <a:off x="16890507" y="234572"/>
            <a:ext cx="1028349" cy="1339375"/>
          </a:xfrm>
          <a:custGeom>
            <a:avLst/>
            <a:gdLst/>
            <a:ahLst/>
            <a:cxnLst/>
            <a:rect l="l" t="t" r="r" b="b"/>
            <a:pathLst>
              <a:path w="1028349" h="1339375">
                <a:moveTo>
                  <a:pt x="0" y="0"/>
                </a:moveTo>
                <a:lnTo>
                  <a:pt x="1028348" y="0"/>
                </a:lnTo>
                <a:lnTo>
                  <a:pt x="1028348" y="1339375"/>
                </a:lnTo>
                <a:lnTo>
                  <a:pt x="0" y="13393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2044621" y="75585"/>
            <a:ext cx="12221067" cy="1571625"/>
          </a:xfrm>
          <a:prstGeom prst="rect">
            <a:avLst/>
          </a:prstGeom>
        </p:spPr>
        <p:txBody>
          <a:bodyPr lIns="0" tIns="0" rIns="0" bIns="0" rtlCol="0" anchor="t">
            <a:spAutoFit/>
          </a:bodyPr>
          <a:lstStyle/>
          <a:p>
            <a:pPr algn="ctr">
              <a:lnSpc>
                <a:spcPts val="6300"/>
              </a:lnSpc>
            </a:pPr>
            <a:r>
              <a:rPr lang="en-US" sz="4500" b="1">
                <a:solidFill>
                  <a:srgbClr val="142E53"/>
                </a:solidFill>
                <a:latin typeface="Montserrat Bold"/>
                <a:ea typeface="Montserrat Bold"/>
                <a:cs typeface="Montserrat Bold"/>
                <a:sym typeface="Montserrat Bold"/>
              </a:rPr>
              <a:t>Use of Possible Remaining CIP Funds, if Village Green is included </a:t>
            </a:r>
          </a:p>
        </p:txBody>
      </p:sp>
      <p:sp>
        <p:nvSpPr>
          <p:cNvPr id="7" name="TextBox 7"/>
          <p:cNvSpPr txBox="1"/>
          <p:nvPr/>
        </p:nvSpPr>
        <p:spPr>
          <a:xfrm>
            <a:off x="1028700" y="2628006"/>
            <a:ext cx="15009888" cy="6237541"/>
          </a:xfrm>
          <a:prstGeom prst="rect">
            <a:avLst/>
          </a:prstGeom>
        </p:spPr>
        <p:txBody>
          <a:bodyPr lIns="0" tIns="0" rIns="0" bIns="0" rtlCol="0" anchor="t">
            <a:spAutoFit/>
          </a:bodyPr>
          <a:lstStyle/>
          <a:p>
            <a:pPr algn="l">
              <a:lnSpc>
                <a:spcPts val="4899"/>
              </a:lnSpc>
            </a:pPr>
            <a:r>
              <a:rPr lang="en-US" sz="3499" b="1" dirty="0">
                <a:solidFill>
                  <a:srgbClr val="000000"/>
                </a:solidFill>
                <a:latin typeface="Montserrat Bold"/>
                <a:ea typeface="Montserrat Bold"/>
                <a:cs typeface="Montserrat Bold"/>
                <a:sym typeface="Montserrat Bold"/>
              </a:rPr>
              <a:t>Old Village Drive Improvements:</a:t>
            </a:r>
          </a:p>
          <a:p>
            <a:pPr marL="755644" lvl="1" indent="-377822" algn="l">
              <a:lnSpc>
                <a:spcPts val="4899"/>
              </a:lnSpc>
              <a:buFont typeface="Arial"/>
              <a:buChar char="•"/>
            </a:pPr>
            <a:r>
              <a:rPr lang="en-US" sz="3499" b="1" dirty="0">
                <a:solidFill>
                  <a:srgbClr val="000000"/>
                </a:solidFill>
                <a:latin typeface="Montserrat Bold"/>
                <a:ea typeface="Montserrat Bold"/>
                <a:cs typeface="Montserrat Bold"/>
                <a:sym typeface="Montserrat Bold"/>
              </a:rPr>
              <a:t> </a:t>
            </a:r>
            <a:r>
              <a:rPr lang="en-US" sz="3499" dirty="0">
                <a:solidFill>
                  <a:srgbClr val="000000"/>
                </a:solidFill>
                <a:latin typeface="Montserrat"/>
                <a:ea typeface="Montserrat"/>
                <a:cs typeface="Montserrat"/>
                <a:sym typeface="Montserrat"/>
              </a:rPr>
              <a:t>Extending the sidewalk from the existing terminus at the Village Green Park and extending it to the existing sidewalk at MD-210. This should be wi</a:t>
            </a:r>
            <a:r>
              <a:rPr lang="en-US" sz="3499" u="none" dirty="0">
                <a:solidFill>
                  <a:srgbClr val="000000"/>
                </a:solidFill>
                <a:latin typeface="Montserrat"/>
                <a:ea typeface="Montserrat"/>
                <a:cs typeface="Montserrat"/>
                <a:sym typeface="Montserrat"/>
              </a:rPr>
              <a:t>t</a:t>
            </a:r>
            <a:r>
              <a:rPr lang="en-US" sz="3499" dirty="0">
                <a:solidFill>
                  <a:srgbClr val="000000"/>
                </a:solidFill>
                <a:latin typeface="Montserrat"/>
                <a:ea typeface="Montserrat"/>
                <a:cs typeface="Montserrat"/>
                <a:sym typeface="Montserrat"/>
              </a:rPr>
              <a:t>h</a:t>
            </a:r>
            <a:r>
              <a:rPr lang="en-US" sz="3499" u="none" dirty="0">
                <a:solidFill>
                  <a:srgbClr val="000000"/>
                </a:solidFill>
                <a:latin typeface="Montserrat"/>
                <a:ea typeface="Montserrat"/>
                <a:cs typeface="Montserrat"/>
                <a:sym typeface="Montserrat"/>
              </a:rPr>
              <a:t>in </a:t>
            </a:r>
            <a:r>
              <a:rPr lang="en-US" sz="3499" dirty="0">
                <a:solidFill>
                  <a:srgbClr val="000000"/>
                </a:solidFill>
                <a:latin typeface="Montserrat"/>
                <a:ea typeface="Montserrat"/>
                <a:cs typeface="Montserrat"/>
                <a:sym typeface="Montserrat"/>
              </a:rPr>
              <a:t>Coun</a:t>
            </a:r>
            <a:r>
              <a:rPr lang="en-US" sz="3499" u="none" dirty="0">
                <a:solidFill>
                  <a:srgbClr val="000000"/>
                </a:solidFill>
                <a:latin typeface="Montserrat"/>
                <a:ea typeface="Montserrat"/>
                <a:cs typeface="Montserrat"/>
                <a:sym typeface="Montserrat"/>
              </a:rPr>
              <a:t>t</a:t>
            </a:r>
            <a:r>
              <a:rPr lang="en-US" sz="3499" dirty="0">
                <a:solidFill>
                  <a:srgbClr val="000000"/>
                </a:solidFill>
                <a:latin typeface="Montserrat"/>
                <a:ea typeface="Montserrat"/>
                <a:cs typeface="Montserrat"/>
                <a:sym typeface="Montserrat"/>
              </a:rPr>
              <a:t>y</a:t>
            </a:r>
            <a:r>
              <a:rPr lang="en-US" sz="3499" u="none" dirty="0">
                <a:solidFill>
                  <a:srgbClr val="000000"/>
                </a:solidFill>
                <a:latin typeface="Montserrat"/>
                <a:ea typeface="Montserrat"/>
                <a:cs typeface="Montserrat"/>
                <a:sym typeface="Montserrat"/>
              </a:rPr>
              <a:t> right-of-way</a:t>
            </a:r>
            <a:r>
              <a:rPr lang="en-US" sz="3499" dirty="0">
                <a:solidFill>
                  <a:srgbClr val="000000"/>
                </a:solidFill>
                <a:latin typeface="Montserrat"/>
                <a:ea typeface="Montserrat"/>
                <a:cs typeface="Montserrat"/>
                <a:sym typeface="Montserrat"/>
              </a:rPr>
              <a:t>,</a:t>
            </a:r>
            <a:r>
              <a:rPr lang="en-US" sz="3499" u="none" dirty="0">
                <a:solidFill>
                  <a:srgbClr val="000000"/>
                </a:solidFill>
                <a:latin typeface="Montserrat"/>
                <a:ea typeface="Montserrat"/>
                <a:cs typeface="Montserrat"/>
                <a:sym typeface="Montserrat"/>
              </a:rPr>
              <a:t> </a:t>
            </a:r>
            <a:r>
              <a:rPr lang="en-US" sz="3499" dirty="0">
                <a:solidFill>
                  <a:srgbClr val="000000"/>
                </a:solidFill>
                <a:latin typeface="Montserrat"/>
                <a:ea typeface="Montserrat"/>
                <a:cs typeface="Montserrat"/>
                <a:sym typeface="Montserrat"/>
              </a:rPr>
              <a:t>based on observation from GIS model. Based on a previous estimate by Capital Services, the cost should come out to around $50,000</a:t>
            </a:r>
          </a:p>
          <a:p>
            <a:pPr marL="755644" lvl="1" indent="-377822" algn="l">
              <a:lnSpc>
                <a:spcPts val="4899"/>
              </a:lnSpc>
              <a:buFont typeface="Arial"/>
              <a:buChar char="•"/>
            </a:pPr>
            <a:r>
              <a:rPr lang="en-US" sz="3499" dirty="0">
                <a:solidFill>
                  <a:srgbClr val="000000"/>
                </a:solidFill>
                <a:latin typeface="Montserrat"/>
                <a:ea typeface="Montserrat"/>
                <a:cs typeface="Montserrat"/>
                <a:sym typeface="Montserrat"/>
              </a:rPr>
              <a:t>Repurposing the non-handicapped street parking spaces along Old Village Drive, to incorporate asphalt art and increase traffic calming.</a:t>
            </a:r>
          </a:p>
          <a:p>
            <a:pPr algn="l">
              <a:lnSpc>
                <a:spcPts val="4899"/>
              </a:lnSpc>
            </a:pPr>
            <a:endParaRPr lang="en-US" sz="3499" dirty="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TotalTime>
  <Words>1516</Words>
  <Application>Microsoft Office PowerPoint</Application>
  <PresentationFormat>Custom</PresentationFormat>
  <Paragraphs>147</Paragraphs>
  <Slides>11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Aptos</vt:lpstr>
      <vt:lpstr>Montserrat Italics</vt:lpstr>
      <vt:lpstr>Calibri</vt:lpstr>
      <vt:lpstr>Montserrat</vt:lpstr>
      <vt:lpstr>Arial</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CCIP BOCC Update July 2026</dc:title>
  <cp:lastModifiedBy>Doria Fleisher</cp:lastModifiedBy>
  <cp:revision>2</cp:revision>
  <dcterms:created xsi:type="dcterms:W3CDTF">2006-08-16T00:00:00Z</dcterms:created>
  <dcterms:modified xsi:type="dcterms:W3CDTF">2026-07-15T21:13:44Z</dcterms:modified>
  <dc:identifier>DAHPdfKoIcs</dc:identifier>
</cp:coreProperties>
</file>