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63" r:id="rId2"/>
    <p:sldId id="326" r:id="rId3"/>
    <p:sldId id="333" r:id="rId4"/>
    <p:sldId id="340" r:id="rId5"/>
    <p:sldId id="341" r:id="rId6"/>
    <p:sldId id="342" r:id="rId7"/>
    <p:sldId id="32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E109D74-D0AD-CE0F-CC55-F4F37751EFDF}" name="VanArsdale, Bryce" initials="VB" userId="S::bryce.vanarsdale@cityofdenton.com::c4b7e4e2-881b-4e5d-864d-3ae10b3e9be2" providerId="AD"/>
  <p188:author id="{41A0DE77-5953-0187-307A-23A478DEF84A}" name="Stanley, Erin" initials="SE" userId="S::erin.stanley@cityofdenton.com::f51599e6-a975-49a2-b4c2-fd2376dbe87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288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59F40-68AB-42A0-8D92-35DFAF91A01A}" type="datetimeFigureOut"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170BF-738F-43CB-B924-87972516846E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84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0DE2A3-F330-465D-9747-14F3552942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760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60552"/>
            <a:ext cx="91440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433638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Name</a:t>
            </a:r>
          </a:p>
          <a:p>
            <a:r>
              <a:rPr lang="en-US"/>
              <a:t>Title</a:t>
            </a:r>
          </a:p>
          <a:p>
            <a:r>
              <a:rPr lang="en-US"/>
              <a:t>Department</a:t>
            </a:r>
          </a:p>
          <a:p>
            <a:r>
              <a:rPr lang="en-US"/>
              <a:t>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</p:spTree>
    <p:extLst>
      <p:ext uri="{BB962C8B-B14F-4D97-AF65-F5344CB8AC3E}">
        <p14:creationId xmlns:p14="http://schemas.microsoft.com/office/powerpoint/2010/main" val="523734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19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75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i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Diagonal Strip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>
                <a:solidFill>
                  <a:schemeClr val="tx1"/>
                </a:solidFill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elogram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0"/>
            </a:p>
          </p:txBody>
        </p:sp>
      </p:grp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0698" y="2104888"/>
            <a:ext cx="547529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Content Placeholder 3" title="Bullet Points">
            <a:extLst>
              <a:ext uri="{FF2B5EF4-FFF2-40B4-BE49-F238E27FC236}">
                <a16:creationId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520698" y="2886076"/>
            <a:ext cx="547529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  <a:lvl2pPr>
              <a:defRPr lang="en-US" dirty="0">
                <a:solidFill>
                  <a:schemeClr val="tx1"/>
                </a:solidFill>
              </a:defRPr>
            </a:lvl2pPr>
            <a:lvl3pPr>
              <a:defRPr lang="en-US" dirty="0">
                <a:solidFill>
                  <a:schemeClr val="tx1"/>
                </a:solidFill>
              </a:defRPr>
            </a:lvl3pPr>
            <a:lvl4pPr>
              <a:defRPr lang="en-US" dirty="0">
                <a:solidFill>
                  <a:schemeClr val="tx1"/>
                </a:solidFill>
              </a:defRPr>
            </a:lvl4pPr>
            <a:lvl5pPr>
              <a:defRPr lang="en-IN" dirty="0">
                <a:solidFill>
                  <a:schemeClr val="tx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/>
              <a:t>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186713" y="2104888"/>
            <a:ext cx="5475600" cy="78118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Content Placeholder 5" title="Bullet Points">
            <a:extLst>
              <a:ext uri="{FF2B5EF4-FFF2-40B4-BE49-F238E27FC236}">
                <a16:creationId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6186713" y="2886076"/>
            <a:ext cx="5475600" cy="323214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en-US" dirty="0">
                <a:solidFill>
                  <a:schemeClr val="tx1"/>
                </a:solidFill>
              </a:defRPr>
            </a:lvl1pPr>
            <a:lvl2pPr>
              <a:defRPr lang="en-US" dirty="0">
                <a:solidFill>
                  <a:schemeClr val="tx1"/>
                </a:solidFill>
              </a:defRPr>
            </a:lvl2pPr>
            <a:lvl3pPr>
              <a:defRPr lang="en-US" dirty="0">
                <a:solidFill>
                  <a:schemeClr val="tx1"/>
                </a:solidFill>
              </a:defRPr>
            </a:lvl3pPr>
            <a:lvl4pPr>
              <a:defRPr lang="en-US" dirty="0">
                <a:solidFill>
                  <a:schemeClr val="tx1"/>
                </a:solidFill>
              </a:defRPr>
            </a:lvl4pPr>
            <a:lvl5pPr>
              <a:defRPr lang="en-IN" dirty="0">
                <a:solidFill>
                  <a:schemeClr val="tx1"/>
                </a:solidFill>
              </a:defRPr>
            </a:lvl5pPr>
          </a:lstStyle>
          <a:p>
            <a:pPr lvl="0">
              <a:buClr>
                <a:schemeClr val="accent2"/>
              </a:buClr>
            </a:pPr>
            <a:r>
              <a:rPr lang="en-US" noProof="0"/>
              <a:t>Edit Master text styles</a:t>
            </a:r>
          </a:p>
          <a:p>
            <a:pPr lvl="1">
              <a:buClr>
                <a:schemeClr val="accent2"/>
              </a:buClr>
            </a:pPr>
            <a:r>
              <a:rPr lang="en-US" noProof="0"/>
              <a:t>Second level</a:t>
            </a:r>
          </a:p>
          <a:p>
            <a:pPr lvl="2">
              <a:buClr>
                <a:schemeClr val="accent2"/>
              </a:buClr>
            </a:pPr>
            <a:r>
              <a:rPr lang="en-US" noProof="0"/>
              <a:t>Third level</a:t>
            </a:r>
          </a:p>
          <a:p>
            <a:pPr lvl="3">
              <a:buClr>
                <a:schemeClr val="accent2"/>
              </a:buClr>
            </a:pPr>
            <a:r>
              <a:rPr lang="en-US" noProof="0"/>
              <a:t>Fourth level</a:t>
            </a:r>
          </a:p>
          <a:p>
            <a:pPr lvl="4">
              <a:buClr>
                <a:schemeClr val="accent2"/>
              </a:buClr>
            </a:pPr>
            <a:r>
              <a:rPr lang="en-US" noProof="0"/>
              <a:t>Fifth level</a:t>
            </a:r>
          </a:p>
        </p:txBody>
      </p:sp>
      <p:sp>
        <p:nvSpPr>
          <p:cNvPr id="24" name="Text Placeholder 4" title="Subtitle">
            <a:extLst>
              <a:ext uri="{FF2B5EF4-FFF2-40B4-BE49-F238E27FC236}">
                <a16:creationId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36" name="Parallelogram 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US" noProof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noProof="0"/>
              <a:t>4/13/2026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27" name="Title 1" title="Titl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 </a:t>
            </a:r>
          </a:p>
        </p:txBody>
      </p:sp>
    </p:spTree>
    <p:extLst>
      <p:ext uri="{BB962C8B-B14F-4D97-AF65-F5344CB8AC3E}">
        <p14:creationId xmlns:p14="http://schemas.microsoft.com/office/powerpoint/2010/main" val="2577735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 title="Bullet Point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96915"/>
            <a:ext cx="4942829" cy="29582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4" name="Right Triangle 23">
            <a:extLst>
              <a:ext uri="{FF2B5EF4-FFF2-40B4-BE49-F238E27FC236}">
                <a16:creationId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/>
          </a:p>
        </p:txBody>
      </p:sp>
      <p:sp>
        <p:nvSpPr>
          <p:cNvPr id="25" name="Parallelogram 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noProof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rgbClr val="EAB2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4" title="Subtitl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563477"/>
            <a:ext cx="7342631" cy="6088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300">
                <a:solidFill>
                  <a:schemeClr val="accent6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SUBTITLE STYLE</a:t>
            </a:r>
          </a:p>
        </p:txBody>
      </p:sp>
      <p:sp>
        <p:nvSpPr>
          <p:cNvPr id="2" name="Title 1" title="Title ">
            <a:extLst>
              <a:ext uri="{FF2B5EF4-FFF2-40B4-BE49-F238E27FC236}">
                <a16:creationId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308484"/>
            <a:ext cx="7342622" cy="1215566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</a:t>
            </a:r>
            <a:br>
              <a:rPr lang="en-US" noProof="0"/>
            </a:br>
            <a:r>
              <a:rPr lang="en-US" noProof="0"/>
              <a:t>Master Title Style 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4/13/2026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699F50C-BE38-4BD0-BA84-9B090E1F2B9B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8278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007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390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08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502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66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01/27/2025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4/13/2026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786B10-9D32-40FD-89AD-0EC7ADCD72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91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9096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370137"/>
            <a:ext cx="10515600" cy="37086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01/27/2025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4/13/2026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22113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E0786B10-9D32-40FD-89AD-0EC7ADCD72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35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  <p:sldLayoutId id="2147483673" r:id="rId13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2060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ahoma"/>
                <a:ea typeface="Tahoma"/>
                <a:cs typeface="Tahoma"/>
              </a:rPr>
              <a:t>DCRC25-035f</a:t>
            </a:r>
            <a:br>
              <a:rPr lang="en-US" dirty="0">
                <a:latin typeface="Tahoma"/>
                <a:ea typeface="Tahoma"/>
                <a:cs typeface="Tahoma"/>
              </a:rPr>
            </a:br>
            <a:r>
              <a:rPr lang="en-US" dirty="0">
                <a:latin typeface="Tahoma"/>
                <a:ea typeface="Tahoma"/>
                <a:cs typeface="Tahoma"/>
              </a:rPr>
              <a:t>Landscape Code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24000" y="2618468"/>
            <a:ext cx="9144000" cy="165576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Tahoma"/>
                <a:ea typeface="Tahoma"/>
                <a:cs typeface="Tahoma"/>
              </a:rPr>
              <a:t>Bryce Van Arsdale</a:t>
            </a:r>
          </a:p>
          <a:p>
            <a:r>
              <a:rPr lang="en-US" dirty="0">
                <a:latin typeface="Tahoma"/>
                <a:ea typeface="Tahoma"/>
                <a:cs typeface="Tahoma"/>
              </a:rPr>
              <a:t>Assistant Planner</a:t>
            </a:r>
            <a:endParaRPr lang="en-US" dirty="0"/>
          </a:p>
          <a:p>
            <a:r>
              <a:rPr lang="en-US" dirty="0"/>
              <a:t>April 13, 2026</a:t>
            </a:r>
          </a:p>
        </p:txBody>
      </p:sp>
    </p:spTree>
    <p:extLst>
      <p:ext uri="{BB962C8B-B14F-4D97-AF65-F5344CB8AC3E}">
        <p14:creationId xmlns:p14="http://schemas.microsoft.com/office/powerpoint/2010/main" val="2380217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F1F04C-CFE5-5016-B3D7-D4843CF277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2">
            <a:extLst>
              <a:ext uri="{FF2B5EF4-FFF2-40B4-BE49-F238E27FC236}">
                <a16:creationId xmlns:a16="http://schemas.microsoft.com/office/drawing/2014/main" id="{27818083-1651-EDF6-5CA7-15D2DA7847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24833" y="738349"/>
            <a:ext cx="105156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pc="-5" dirty="0">
                <a:latin typeface="Tahoma"/>
                <a:ea typeface="Tahoma"/>
                <a:cs typeface="Tahoma"/>
              </a:rPr>
              <a:t>Justification for DDC Amendment</a:t>
            </a:r>
            <a:endParaRPr lang="en-US" dirty="0"/>
          </a:p>
        </p:txBody>
      </p:sp>
      <p:sp>
        <p:nvSpPr>
          <p:cNvPr id="14" name="Content Placeholder 7">
            <a:extLst>
              <a:ext uri="{FF2B5EF4-FFF2-40B4-BE49-F238E27FC236}">
                <a16:creationId xmlns:a16="http://schemas.microsoft.com/office/drawing/2014/main" id="{19F143B4-5695-23C3-D258-FE2D8D3AD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403" y="1570847"/>
            <a:ext cx="10515600" cy="370869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/>
            <a:r>
              <a:rPr lang="en-US" sz="2600" dirty="0">
                <a:latin typeface="Calibri"/>
                <a:ea typeface="Tahoma"/>
                <a:cs typeface="Tahoma"/>
              </a:rPr>
              <a:t>In 2023, Water Utilities staff began work on updating the City's Water Conservation Plan</a:t>
            </a:r>
            <a:endParaRPr lang="en-US" sz="2600" dirty="0"/>
          </a:p>
          <a:p>
            <a:pPr marL="342900" indent="-342900"/>
            <a:r>
              <a:rPr lang="en-US" sz="2600" dirty="0">
                <a:latin typeface="Calibri"/>
                <a:ea typeface="Tahoma"/>
                <a:cs typeface="Tahoma"/>
              </a:rPr>
              <a:t>Water Conservation Plan update completed in 2024</a:t>
            </a:r>
          </a:p>
          <a:p>
            <a:pPr marL="342900" indent="-342900"/>
            <a:r>
              <a:rPr lang="en-US" sz="2600" dirty="0">
                <a:latin typeface="Calibri"/>
                <a:ea typeface="Tahoma"/>
                <a:cs typeface="Tahoma"/>
              </a:rPr>
              <a:t>Planning staff tasked with identifying areas where tree and landscape requirements may be improved to better incentivize water efficient landscaping</a:t>
            </a:r>
          </a:p>
          <a:p>
            <a:pPr>
              <a:buFont typeface="Calibri" panose="020B0604020202020204" pitchFamily="34" charset="0"/>
              <a:buChar char="-"/>
            </a:pPr>
            <a:endParaRPr lang="en-US" sz="1800" dirty="0">
              <a:latin typeface="Calibri"/>
            </a:endParaRPr>
          </a:p>
          <a:p>
            <a:pPr>
              <a:buFont typeface="Calibri" panose="020B0604020202020204" pitchFamily="34" charset="0"/>
              <a:buChar char="-"/>
            </a:pPr>
            <a:endParaRPr lang="en-US" sz="1800" b="1" dirty="0">
              <a:latin typeface="Calibri"/>
            </a:endParaRPr>
          </a:p>
          <a:p>
            <a:pPr marL="0" indent="0">
              <a:buNone/>
            </a:pPr>
            <a:endParaRPr lang="en-US" sz="1800" b="1" dirty="0">
              <a:latin typeface="Calibri"/>
            </a:endParaRPr>
          </a:p>
        </p:txBody>
      </p:sp>
      <p:sp>
        <p:nvSpPr>
          <p:cNvPr id="2" name="Footer Placeholder 2">
            <a:extLst>
              <a:ext uri="{FF2B5EF4-FFF2-40B4-BE49-F238E27FC236}">
                <a16:creationId xmlns:a16="http://schemas.microsoft.com/office/drawing/2014/main" id="{47ECD682-87B6-05D3-1701-82795674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5104" y="6225722"/>
            <a:ext cx="41148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DCRC25-035f  </a:t>
            </a:r>
            <a:r>
              <a:rPr lang="en-US" sz="1400" dirty="0">
                <a:solidFill>
                  <a:schemeClr val="bg1"/>
                </a:solidFill>
              </a:rPr>
              <a:t>4/13/2026</a:t>
            </a:r>
          </a:p>
        </p:txBody>
      </p:sp>
    </p:spTree>
    <p:extLst>
      <p:ext uri="{BB962C8B-B14F-4D97-AF65-F5344CB8AC3E}">
        <p14:creationId xmlns:p14="http://schemas.microsoft.com/office/powerpoint/2010/main" val="104464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A89735-8F25-7932-D5A3-74C370316C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F786F-BBB1-828C-CF0C-C24BBC5F9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4927"/>
            <a:ext cx="10515600" cy="1325563"/>
          </a:xfrm>
        </p:spPr>
        <p:txBody>
          <a:bodyPr/>
          <a:lstStyle/>
          <a:p>
            <a:r>
              <a:rPr lang="en-US" dirty="0">
                <a:latin typeface="Tahoma"/>
                <a:ea typeface="Tahoma"/>
                <a:cs typeface="Tahoma"/>
              </a:rPr>
              <a:t>Areas of Focus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BCA5B-E2B1-AEE0-936C-652A44A0DF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Water Conservation Plan Goals</a:t>
            </a:r>
          </a:p>
          <a:p>
            <a:pPr marL="0" indent="0">
              <a:buNone/>
            </a:pPr>
            <a:endParaRPr lang="en-US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Reduce wasteful uses of water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Improve efficiency in the use of water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Extend the life of current water supplies</a:t>
            </a:r>
            <a:endParaRPr lang="en-US" sz="240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19EAF4-3FA8-866B-D16E-25779D13CF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9172" y="1825625"/>
            <a:ext cx="5181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Landscape Code Review Objectives</a:t>
            </a: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Encourage water wise landscaping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Adapt plantings to the native environment</a:t>
            </a:r>
            <a:endParaRPr lang="en-US" dirty="0"/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Ensure City is up to date regarding industry best practices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D0CC6188-A01F-00DB-A875-DB3183ECF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5104" y="6225722"/>
            <a:ext cx="41148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DCRC25-035f  </a:t>
            </a:r>
            <a:r>
              <a:rPr lang="en-US" sz="1400" dirty="0">
                <a:solidFill>
                  <a:schemeClr val="bg1"/>
                </a:solidFill>
              </a:rPr>
              <a:t>4/13/2026</a:t>
            </a:r>
          </a:p>
        </p:txBody>
      </p:sp>
    </p:spTree>
    <p:extLst>
      <p:ext uri="{BB962C8B-B14F-4D97-AF65-F5344CB8AC3E}">
        <p14:creationId xmlns:p14="http://schemas.microsoft.com/office/powerpoint/2010/main" val="29993634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BEE26D-8030-C70C-ACD0-978201E55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2960A-DA44-7C1D-8CD7-BAC9D27C7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4927"/>
            <a:ext cx="10515600" cy="1325563"/>
          </a:xfrm>
        </p:spPr>
        <p:txBody>
          <a:bodyPr/>
          <a:lstStyle/>
          <a:p>
            <a:r>
              <a:rPr lang="en-US" dirty="0">
                <a:latin typeface="Tahoma"/>
                <a:ea typeface="Tahoma"/>
                <a:cs typeface="Tahoma"/>
              </a:rPr>
              <a:t>Encourage Waterwise Landscaping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639C3-8090-CC95-8CA5-8E5A416A672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Objectives</a:t>
            </a:r>
          </a:p>
          <a:p>
            <a:pPr marL="0" indent="0">
              <a:buNone/>
            </a:pPr>
            <a:endParaRPr lang="en-US" dirty="0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Conservation minded landscaping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Provide avenue for xeriscaping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Utilize point table to accomplish goals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6DA972-BBB5-743A-FB29-C9EA7DBE28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9172" y="1825625"/>
            <a:ext cx="5181600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Amendments</a:t>
            </a: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Defined xeriscaping</a:t>
            </a:r>
            <a:endParaRPr lang="en-US" sz="20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Limit turf grass to less than 30% landscaped area</a:t>
            </a:r>
            <a:endParaRPr lang="en-US" dirty="0"/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Point table items: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Encourage LID elements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Promote native trees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Incentivize permeable pavement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0720EA9-13E7-19EA-EC9F-EEE4E04A1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5104" y="6225722"/>
            <a:ext cx="41148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DCRC25-035f  </a:t>
            </a:r>
            <a:r>
              <a:rPr lang="en-US" sz="1400" dirty="0">
                <a:solidFill>
                  <a:schemeClr val="bg1"/>
                </a:solidFill>
              </a:rPr>
              <a:t>4/13/2026</a:t>
            </a:r>
          </a:p>
        </p:txBody>
      </p:sp>
    </p:spTree>
    <p:extLst>
      <p:ext uri="{BB962C8B-B14F-4D97-AF65-F5344CB8AC3E}">
        <p14:creationId xmlns:p14="http://schemas.microsoft.com/office/powerpoint/2010/main" val="50866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644C5-E38F-547B-AA61-9FF0ED9BB8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7C3A5-A366-7BA1-4B51-79BA5BB74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4927"/>
            <a:ext cx="10515600" cy="1325563"/>
          </a:xfrm>
        </p:spPr>
        <p:txBody>
          <a:bodyPr/>
          <a:lstStyle/>
          <a:p>
            <a:r>
              <a:rPr lang="en-US" dirty="0">
                <a:latin typeface="Tahoma"/>
                <a:ea typeface="Tahoma"/>
                <a:cs typeface="Tahoma"/>
              </a:rPr>
              <a:t>Adapt Planting to the Native Environment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57191-FEC2-B5E3-7E4B-7A3CAF2B0E1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Objectives</a:t>
            </a:r>
          </a:p>
          <a:p>
            <a:pPr marL="0" indent="0">
              <a:buNone/>
            </a:pPr>
            <a:endParaRPr lang="en-US" dirty="0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Update recommended plantings list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Be mindful of Grand Prairie ecosystem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Encourage native plantings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2B6494-0412-BBBA-4811-838C8F8D80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9172" y="1825625"/>
            <a:ext cx="5181600" cy="4351338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Amendments</a:t>
            </a: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Recommended Plant List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Remove invasives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Specify native turf grasses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West of I35W: Substitute point table items for native ornamental trees</a:t>
            </a:r>
            <a:endParaRPr lang="en-US" dirty="0"/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Update allowable percentage of species planted: 30% genus, 20% species</a:t>
            </a:r>
          </a:p>
          <a:p>
            <a:pPr marL="301625" indent="0">
              <a:spcBef>
                <a:spcPts val="200"/>
              </a:spcBef>
              <a:spcAft>
                <a:spcPts val="600"/>
              </a:spcAft>
              <a:buNone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Point table item related to buffering of the ESA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973C7ABC-6714-7E48-721F-87A588BB6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5104" y="6225722"/>
            <a:ext cx="41148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DCRC25-035f  </a:t>
            </a:r>
            <a:r>
              <a:rPr lang="en-US" sz="1400" dirty="0">
                <a:solidFill>
                  <a:schemeClr val="bg1"/>
                </a:solidFill>
              </a:rPr>
              <a:t>4/13/2026</a:t>
            </a:r>
          </a:p>
        </p:txBody>
      </p:sp>
    </p:spTree>
    <p:extLst>
      <p:ext uri="{BB962C8B-B14F-4D97-AF65-F5344CB8AC3E}">
        <p14:creationId xmlns:p14="http://schemas.microsoft.com/office/powerpoint/2010/main" val="3203326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89F44-E302-8DCD-63A3-5B2888EFA7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C939C-670D-E0EF-2157-B8866D89E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4927"/>
            <a:ext cx="10515600" cy="1325563"/>
          </a:xfrm>
        </p:spPr>
        <p:txBody>
          <a:bodyPr/>
          <a:lstStyle/>
          <a:p>
            <a:r>
              <a:rPr lang="en-US" dirty="0">
                <a:latin typeface="Tahoma"/>
                <a:ea typeface="Tahoma"/>
                <a:cs typeface="Tahoma"/>
              </a:rPr>
              <a:t>Ensure City is up to date regarding industry best practices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F3B08-E562-2C8C-7E82-E2C6D3E24F3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Objectives</a:t>
            </a:r>
          </a:p>
          <a:p>
            <a:pPr marL="0" indent="0">
              <a:buNone/>
            </a:pPr>
            <a:endParaRPr lang="en-US" dirty="0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Update irrigation standards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Create a Landscape and Tree Preservation Criteria Manual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Assess outdated landscaping standards in DDC</a:t>
            </a: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CAABDB-563F-DA5B-1120-5479D5560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29172" y="1825625"/>
            <a:ext cx="5181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accent5">
                    <a:lumMod val="49000"/>
                  </a:schemeClr>
                </a:solidFill>
                <a:latin typeface="Tahoma"/>
                <a:ea typeface="Tahoma"/>
                <a:cs typeface="Tahoma"/>
              </a:rPr>
              <a:t>Amendments</a:t>
            </a:r>
          </a:p>
          <a:p>
            <a:pPr marL="0" indent="0">
              <a:buNone/>
            </a:pPr>
            <a:endParaRPr lang="en-US" sz="2400" dirty="0">
              <a:solidFill>
                <a:schemeClr val="accent5">
                  <a:lumMod val="49000"/>
                </a:schemeClr>
              </a:solidFill>
              <a:latin typeface="Tahoma"/>
              <a:ea typeface="Tahoma"/>
              <a:cs typeface="Tahoma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Criteria Manual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Tree specific irrigation requirements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Recommended plantings list</a:t>
            </a:r>
          </a:p>
          <a:p>
            <a:pPr marL="1273175" lvl="1" indent="-514350">
              <a:spcBef>
                <a:spcPts val="200"/>
              </a:spcBef>
              <a:spcAft>
                <a:spcPts val="600"/>
              </a:spcAft>
            </a:pPr>
            <a:r>
              <a:rPr lang="en-US" sz="16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Installation and maintenance standards</a:t>
            </a:r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Approved alternative landscaping standards for properties within the Denton Municipal Airport</a:t>
            </a:r>
            <a:endParaRPr lang="en-US" dirty="0"/>
          </a:p>
          <a:p>
            <a:pPr marL="815975" indent="-514350">
              <a:spcBef>
                <a:spcPts val="200"/>
              </a:spcBef>
              <a:spcAft>
                <a:spcPts val="600"/>
              </a:spcAft>
              <a:buAutoNum type="arabicPeriod"/>
            </a:pPr>
            <a:endParaRPr lang="en-US" sz="24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815975" indent="-514350">
              <a:spcBef>
                <a:spcPts val="200"/>
              </a:spcBef>
              <a:spcAft>
                <a:spcPts val="600"/>
              </a:spcAft>
            </a:pPr>
            <a:r>
              <a:rPr lang="en-US" sz="20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Miscellaneous minor revisions to landscaping language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02282B8A-21CB-4749-5673-25942F569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5104" y="6225722"/>
            <a:ext cx="41148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DCRC25-035f  </a:t>
            </a:r>
            <a:r>
              <a:rPr lang="en-US" sz="1400" dirty="0">
                <a:solidFill>
                  <a:schemeClr val="bg1"/>
                </a:solidFill>
              </a:rPr>
              <a:t>4/13/2026</a:t>
            </a:r>
          </a:p>
        </p:txBody>
      </p:sp>
    </p:spTree>
    <p:extLst>
      <p:ext uri="{BB962C8B-B14F-4D97-AF65-F5344CB8AC3E}">
        <p14:creationId xmlns:p14="http://schemas.microsoft.com/office/powerpoint/2010/main" val="3552994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7B8145-CB94-3C39-5FF7-2E4E2039B2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>
            <a:extLst>
              <a:ext uri="{FF2B5EF4-FFF2-40B4-BE49-F238E27FC236}">
                <a16:creationId xmlns:a16="http://schemas.microsoft.com/office/drawing/2014/main" id="{41F20C2C-A6D2-EB67-40BC-A0A0CD55EFDD}"/>
              </a:ext>
            </a:extLst>
          </p:cNvPr>
          <p:cNvSpPr>
            <a:spLocks noGrp="1"/>
          </p:cNvSpPr>
          <p:nvPr/>
        </p:nvSpPr>
        <p:spPr>
          <a:xfrm>
            <a:off x="4197941" y="2461284"/>
            <a:ext cx="3227099" cy="732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>
                <a:latin typeface="Tahoma"/>
                <a:ea typeface="Tahoma"/>
                <a:cs typeface="Tahoma"/>
              </a:rPr>
              <a:t>Questions?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10A9F22-8862-D4B8-60A2-0B72C70F88CA}"/>
              </a:ext>
            </a:extLst>
          </p:cNvPr>
          <p:cNvSpPr>
            <a:spLocks noGrp="1"/>
          </p:cNvSpPr>
          <p:nvPr/>
        </p:nvSpPr>
        <p:spPr>
          <a:xfrm>
            <a:off x="186867" y="2068257"/>
            <a:ext cx="11369250" cy="47831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01625" indent="0">
              <a:spcBef>
                <a:spcPts val="200"/>
              </a:spcBef>
              <a:spcAft>
                <a:spcPts val="600"/>
              </a:spcAft>
              <a:buNone/>
            </a:pPr>
            <a:endParaRPr lang="en-US" sz="2600">
              <a:latin typeface="+mn-lt"/>
              <a:ea typeface="Tahoma"/>
              <a:cs typeface="Tahoma"/>
            </a:endParaRPr>
          </a:p>
          <a:p>
            <a:pPr marL="758825" indent="-457200">
              <a:spcBef>
                <a:spcPts val="200"/>
              </a:spcBef>
              <a:spcAft>
                <a:spcPts val="600"/>
              </a:spcAft>
            </a:pPr>
            <a:endParaRPr lang="en-US" sz="2600">
              <a:latin typeface="+mn-lt"/>
            </a:endParaRPr>
          </a:p>
          <a:p>
            <a:pPr marL="758825" indent="-457200">
              <a:spcBef>
                <a:spcPts val="200"/>
              </a:spcBef>
              <a:spcAft>
                <a:spcPts val="600"/>
              </a:spcAft>
            </a:pPr>
            <a:endParaRPr lang="en-US">
              <a:latin typeface="+mn-lt"/>
            </a:endParaRP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46DD4DFB-1F64-F707-AAE2-47A336563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5104" y="6225722"/>
            <a:ext cx="4114800" cy="365125"/>
          </a:xfrm>
        </p:spPr>
        <p:txBody>
          <a:bodyPr/>
          <a:lstStyle/>
          <a:p>
            <a:r>
              <a:rPr lang="en-US" sz="1400" dirty="0">
                <a:solidFill>
                  <a:schemeClr val="bg1"/>
                </a:solidFill>
                <a:latin typeface="Tahoma"/>
                <a:ea typeface="Tahoma"/>
                <a:cs typeface="Tahoma"/>
              </a:rPr>
              <a:t>DCRC25-035f  </a:t>
            </a:r>
            <a:r>
              <a:rPr lang="en-US" sz="1400" dirty="0">
                <a:solidFill>
                  <a:schemeClr val="bg1"/>
                </a:solidFill>
              </a:rPr>
              <a:t>4/13/2026</a:t>
            </a:r>
          </a:p>
        </p:txBody>
      </p:sp>
    </p:spTree>
    <p:extLst>
      <p:ext uri="{BB962C8B-B14F-4D97-AF65-F5344CB8AC3E}">
        <p14:creationId xmlns:p14="http://schemas.microsoft.com/office/powerpoint/2010/main" val="572501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6934</TotalTime>
  <Words>291</Words>
  <Application>Microsoft Office PowerPoint</Application>
  <PresentationFormat>Widescreen</PresentationFormat>
  <Paragraphs>88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Tahoma</vt:lpstr>
      <vt:lpstr>Office Theme</vt:lpstr>
      <vt:lpstr>DCRC25-035f Landscape Code</vt:lpstr>
      <vt:lpstr>Justification for DDC Amendment</vt:lpstr>
      <vt:lpstr>Areas of Focus</vt:lpstr>
      <vt:lpstr>Encourage Waterwise Landscaping</vt:lpstr>
      <vt:lpstr>Adapt Planting to the Native Environment</vt:lpstr>
      <vt:lpstr>Ensure City is up to date regarding industry best practices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VanArsdale, Bryce</dc:creator>
  <cp:lastModifiedBy>VanArsdale, Bryce</cp:lastModifiedBy>
  <cp:revision>21</cp:revision>
  <dcterms:created xsi:type="dcterms:W3CDTF">2025-02-07T14:24:47Z</dcterms:created>
  <dcterms:modified xsi:type="dcterms:W3CDTF">2026-04-22T20:10:45Z</dcterms:modified>
</cp:coreProperties>
</file>